
<file path=[Content_Types].xml><?xml version="1.0" encoding="utf-8"?>
<Types xmlns="http://schemas.openxmlformats.org/package/2006/content-types">
  <Default Extension="bin" ContentType="application/vnd.openxmlformats-officedocument.oleObject"/>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handoutMasterIdLst>
    <p:handoutMasterId r:id="rId21"/>
  </p:handoutMasterIdLst>
  <p:sldIdLst>
    <p:sldId id="267" r:id="rId2"/>
    <p:sldId id="377" r:id="rId3"/>
    <p:sldId id="378" r:id="rId4"/>
    <p:sldId id="379" r:id="rId5"/>
    <p:sldId id="380" r:id="rId6"/>
    <p:sldId id="381" r:id="rId7"/>
    <p:sldId id="382" r:id="rId8"/>
    <p:sldId id="370" r:id="rId9"/>
    <p:sldId id="371" r:id="rId10"/>
    <p:sldId id="372" r:id="rId11"/>
    <p:sldId id="373" r:id="rId12"/>
    <p:sldId id="374" r:id="rId13"/>
    <p:sldId id="376" r:id="rId14"/>
    <p:sldId id="375" r:id="rId15"/>
    <p:sldId id="383" r:id="rId16"/>
    <p:sldId id="384" r:id="rId17"/>
    <p:sldId id="385" r:id="rId18"/>
    <p:sldId id="386" r:id="rId1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orient="horz" pos="2187" userDrawn="1">
          <p15:clr>
            <a:srgbClr val="A4A3A4"/>
          </p15:clr>
        </p15:guide>
        <p15:guide id="2" pos="153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0000"/>
    <a:srgbClr val="460800"/>
    <a:srgbClr val="921100"/>
    <a:srgbClr val="6B1301"/>
    <a:srgbClr val="6C0000"/>
    <a:srgbClr val="6B0131"/>
    <a:srgbClr val="861000"/>
    <a:srgbClr val="6C0D00"/>
    <a:srgbClr val="A71500"/>
    <a:srgbClr val="4807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01" autoAdjust="0"/>
    <p:restoredTop sz="88628" autoAdjust="0"/>
  </p:normalViewPr>
  <p:slideViewPr>
    <p:cSldViewPr snapToGrid="0">
      <p:cViewPr varScale="1">
        <p:scale>
          <a:sx n="61" d="100"/>
          <a:sy n="61" d="100"/>
        </p:scale>
        <p:origin x="1344" y="48"/>
      </p:cViewPr>
      <p:guideLst>
        <p:guide orient="horz" pos="2187"/>
        <p:guide pos="1533"/>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4" d="100"/>
          <a:sy n="84" d="100"/>
        </p:scale>
        <p:origin x="3828"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D135BCAE-F409-4DD7-ACB6-6C783C91E13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E32D48E0-6168-488E-8B2B-638AAF03B9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E726C4-17FB-48E7-A15E-1B959715BE42}" type="datetimeFigureOut">
              <a:rPr lang="zh-CN" altLang="en-US" smtClean="0"/>
              <a:t>2021/6/8</a:t>
            </a:fld>
            <a:endParaRPr lang="zh-CN" altLang="en-US"/>
          </a:p>
        </p:txBody>
      </p:sp>
      <p:sp>
        <p:nvSpPr>
          <p:cNvPr id="4" name="页脚占位符 3">
            <a:extLst>
              <a:ext uri="{FF2B5EF4-FFF2-40B4-BE49-F238E27FC236}">
                <a16:creationId xmlns:a16="http://schemas.microsoft.com/office/drawing/2014/main" id="{8A527AE6-E701-44A1-93C2-77A82A53F59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46DE5D96-6180-4AB1-89F7-CB0569AE049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8E698A-BF13-4A66-B0B7-ADF868BFAEBA}" type="slidenum">
              <a:rPr lang="zh-CN" altLang="en-US" smtClean="0"/>
              <a:t>‹#›</a:t>
            </a:fld>
            <a:endParaRPr lang="zh-CN" altLang="en-US"/>
          </a:p>
        </p:txBody>
      </p:sp>
    </p:spTree>
    <p:extLst>
      <p:ext uri="{BB962C8B-B14F-4D97-AF65-F5344CB8AC3E}">
        <p14:creationId xmlns:p14="http://schemas.microsoft.com/office/powerpoint/2010/main" val="16885716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1" name="Shape 131"/>
          <p:cNvSpPr>
            <a:spLocks noGrp="1" noRot="1" noChangeAspect="1"/>
          </p:cNvSpPr>
          <p:nvPr>
            <p:ph type="sldImg"/>
          </p:nvPr>
        </p:nvSpPr>
        <p:spPr>
          <a:xfrm>
            <a:off x="1143000" y="685800"/>
            <a:ext cx="4572000" cy="3429000"/>
          </a:xfrm>
          <a:prstGeom prst="rect">
            <a:avLst/>
          </a:prstGeom>
        </p:spPr>
        <p:txBody>
          <a:bodyPr/>
          <a:lstStyle/>
          <a:p>
            <a:endParaRPr/>
          </a:p>
        </p:txBody>
      </p:sp>
      <p:sp>
        <p:nvSpPr>
          <p:cNvPr id="132" name="Shape 132"/>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560690399"/>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oleObject" Target="../embeddings/oleObject1.bin"/><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2_标题与副标题">
    <p:spTree>
      <p:nvGrpSpPr>
        <p:cNvPr id="1" name=""/>
        <p:cNvGrpSpPr/>
        <p:nvPr/>
      </p:nvGrpSpPr>
      <p:grpSpPr>
        <a:xfrm>
          <a:off x="0" y="0"/>
          <a:ext cx="0" cy="0"/>
          <a:chOff x="0" y="0"/>
          <a:chExt cx="0" cy="0"/>
        </a:xfrm>
      </p:grpSpPr>
      <p:graphicFrame>
        <p:nvGraphicFramePr>
          <p:cNvPr id="2" name="对象 1">
            <a:extLst>
              <a:ext uri="{FF2B5EF4-FFF2-40B4-BE49-F238E27FC236}">
                <a16:creationId xmlns:a16="http://schemas.microsoft.com/office/drawing/2014/main" id="{C6E08F53-97F6-424C-B884-7F143807C225}"/>
              </a:ext>
            </a:extLst>
          </p:cNvPr>
          <p:cNvGraphicFramePr>
            <a:graphicFrameLocks noChangeAspect="1"/>
          </p:cNvGraphicFramePr>
          <p:nvPr userDrawn="1">
            <p:extLst>
              <p:ext uri="{D42A27DB-BD31-4B8C-83A1-F6EECF244321}">
                <p14:modId xmlns:p14="http://schemas.microsoft.com/office/powerpoint/2010/main" val="3734398326"/>
              </p:ext>
            </p:extLst>
          </p:nvPr>
        </p:nvGraphicFramePr>
        <p:xfrm>
          <a:off x="2103467" y="3225636"/>
          <a:ext cx="10901333" cy="6527964"/>
        </p:xfrm>
        <a:graphic>
          <a:graphicData uri="http://schemas.openxmlformats.org/presentationml/2006/ole">
            <mc:AlternateContent xmlns:mc="http://schemas.openxmlformats.org/markup-compatibility/2006">
              <mc:Choice xmlns:v="urn:schemas-microsoft-com:vml" Requires="v">
                <p:oleObj name="Image" r:id="rId2" imgW="14945760" imgH="8952120" progId="Photoshop.Image.13">
                  <p:embed/>
                </p:oleObj>
              </mc:Choice>
              <mc:Fallback>
                <p:oleObj name="Image" r:id="rId2" imgW="14945760" imgH="8952120" progId="Photoshop.Image.13">
                  <p:embed/>
                  <p:pic>
                    <p:nvPicPr>
                      <p:cNvPr id="0" name=""/>
                      <p:cNvPicPr/>
                      <p:nvPr/>
                    </p:nvPicPr>
                    <p:blipFill>
                      <a:blip r:embed="rId3"/>
                      <a:stretch>
                        <a:fillRect/>
                      </a:stretch>
                    </p:blipFill>
                    <p:spPr>
                      <a:xfrm>
                        <a:off x="2103467" y="3225636"/>
                        <a:ext cx="10901333" cy="6527964"/>
                      </a:xfrm>
                      <a:prstGeom prst="rect">
                        <a:avLst/>
                      </a:prstGeom>
                    </p:spPr>
                  </p:pic>
                </p:oleObj>
              </mc:Fallback>
            </mc:AlternateContent>
          </a:graphicData>
        </a:graphic>
      </p:graphicFrame>
      <p:sp>
        <p:nvSpPr>
          <p:cNvPr id="47" name="矩形 46">
            <a:extLst>
              <a:ext uri="{FF2B5EF4-FFF2-40B4-BE49-F238E27FC236}">
                <a16:creationId xmlns:a16="http://schemas.microsoft.com/office/drawing/2014/main" id="{0378CB69-5398-424D-AA28-B981A9969747}"/>
              </a:ext>
            </a:extLst>
          </p:cNvPr>
          <p:cNvSpPr/>
          <p:nvPr userDrawn="1"/>
        </p:nvSpPr>
        <p:spPr>
          <a:xfrm>
            <a:off x="0" y="2347355"/>
            <a:ext cx="13004800" cy="5058889"/>
          </a:xfrm>
          <a:prstGeom prst="rect">
            <a:avLst/>
          </a:prstGeom>
          <a:solidFill>
            <a:srgbClr val="9A0000">
              <a:alpha val="85098"/>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1" name="标题文本"/>
          <p:cNvSpPr txBox="1">
            <a:spLocks noGrp="1"/>
          </p:cNvSpPr>
          <p:nvPr>
            <p:ph type="title"/>
          </p:nvPr>
        </p:nvSpPr>
        <p:spPr>
          <a:xfrm>
            <a:off x="1270000" y="2729242"/>
            <a:ext cx="10464800" cy="1345870"/>
          </a:xfrm>
          <a:prstGeom prst="rect">
            <a:avLst/>
          </a:prstGeom>
        </p:spPr>
        <p:txBody>
          <a:bodyPr anchor="b"/>
          <a:lstStyle>
            <a:lvl1pPr>
              <a:defRPr sz="5400">
                <a:solidFill>
                  <a:schemeClr val="bg1"/>
                </a:solidFill>
                <a:latin typeface="微软雅黑" panose="020B0503020204020204" pitchFamily="34" charset="-122"/>
                <a:ea typeface="微软雅黑" panose="020B0503020204020204" pitchFamily="34" charset="-122"/>
              </a:defRPr>
            </a:lvl1pPr>
          </a:lstStyle>
          <a:p>
            <a:r>
              <a:rPr dirty="0" err="1"/>
              <a:t>标题文本</a:t>
            </a:r>
            <a:endParaRPr dirty="0"/>
          </a:p>
        </p:txBody>
      </p:sp>
      <p:sp>
        <p:nvSpPr>
          <p:cNvPr id="12" name="正文级别 1…"/>
          <p:cNvSpPr txBox="1">
            <a:spLocks noGrp="1"/>
          </p:cNvSpPr>
          <p:nvPr>
            <p:ph type="body" sz="quarter" idx="1" hasCustomPrompt="1"/>
          </p:nvPr>
        </p:nvSpPr>
        <p:spPr>
          <a:xfrm>
            <a:off x="1270000" y="4950942"/>
            <a:ext cx="10464800" cy="1880932"/>
          </a:xfrm>
          <a:prstGeom prst="rect">
            <a:avLst/>
          </a:prstGeom>
        </p:spPr>
        <p:txBody>
          <a:bodyPr anchor="t"/>
          <a:lstStyle>
            <a:lvl1pPr marL="0" indent="0" algn="ctr">
              <a:spcBef>
                <a:spcPts val="0"/>
              </a:spcBef>
              <a:buSzTx/>
              <a:buNone/>
              <a:defRPr sz="3000">
                <a:solidFill>
                  <a:schemeClr val="bg1"/>
                </a:solidFill>
                <a:latin typeface="微软雅黑" panose="020B0503020204020204" pitchFamily="34" charset="-122"/>
                <a:ea typeface="微软雅黑" panose="020B0503020204020204" pitchFamily="34" charset="-122"/>
              </a:defRPr>
            </a:lvl1pPr>
            <a:lvl2pPr marL="0" indent="0" algn="ctr">
              <a:spcBef>
                <a:spcPts val="0"/>
              </a:spcBef>
              <a:buSzTx/>
              <a:buNone/>
              <a:defRPr sz="3000">
                <a:solidFill>
                  <a:schemeClr val="bg1"/>
                </a:solidFill>
                <a:latin typeface="微软雅黑" panose="020B0503020204020204" pitchFamily="34" charset="-122"/>
                <a:ea typeface="微软雅黑" panose="020B0503020204020204" pitchFamily="34" charset="-122"/>
              </a:defRPr>
            </a:lvl2pPr>
            <a:lvl3pPr marL="0" indent="0" algn="ctr">
              <a:spcBef>
                <a:spcPts val="0"/>
              </a:spcBef>
              <a:buSzTx/>
              <a:buNone/>
              <a:defRPr sz="3000">
                <a:solidFill>
                  <a:schemeClr val="bg1"/>
                </a:solidFill>
              </a:defRPr>
            </a:lvl3pPr>
            <a:lvl4pPr marL="0" indent="0" algn="ctr">
              <a:spcBef>
                <a:spcPts val="0"/>
              </a:spcBef>
              <a:buSzTx/>
              <a:buNone/>
              <a:defRPr sz="3000">
                <a:solidFill>
                  <a:schemeClr val="bg1"/>
                </a:solidFill>
              </a:defRPr>
            </a:lvl4pPr>
            <a:lvl5pPr marL="0" indent="0" algn="ctr">
              <a:spcBef>
                <a:spcPts val="0"/>
              </a:spcBef>
              <a:buSzTx/>
              <a:buNone/>
              <a:defRPr sz="3000">
                <a:solidFill>
                  <a:schemeClr val="bg1"/>
                </a:solidFill>
              </a:defRPr>
            </a:lvl5pPr>
          </a:lstStyle>
          <a:p>
            <a:r>
              <a:rPr dirty="0" err="1"/>
              <a:t>正文级别</a:t>
            </a:r>
            <a:r>
              <a:rPr dirty="0"/>
              <a:t> 1</a:t>
            </a:r>
          </a:p>
          <a:p>
            <a:pPr lvl="1"/>
            <a:r>
              <a:rPr dirty="0" err="1"/>
              <a:t>正文级别</a:t>
            </a:r>
            <a:r>
              <a:rPr dirty="0"/>
              <a:t> 2</a:t>
            </a:r>
            <a:endParaRPr lang="en-US" dirty="0"/>
          </a:p>
          <a:p>
            <a:pPr lvl="1"/>
            <a:endParaRPr dirty="0"/>
          </a:p>
        </p:txBody>
      </p:sp>
      <p:grpSp>
        <p:nvGrpSpPr>
          <p:cNvPr id="91" name="组合 90">
            <a:extLst>
              <a:ext uri="{FF2B5EF4-FFF2-40B4-BE49-F238E27FC236}">
                <a16:creationId xmlns:a16="http://schemas.microsoft.com/office/drawing/2014/main" id="{565F3786-F9FA-48F2-BD2B-E9BF8FF4DBB7}"/>
              </a:ext>
            </a:extLst>
          </p:cNvPr>
          <p:cNvGrpSpPr/>
          <p:nvPr userDrawn="1"/>
        </p:nvGrpSpPr>
        <p:grpSpPr>
          <a:xfrm>
            <a:off x="3712376" y="4202533"/>
            <a:ext cx="5623333" cy="564257"/>
            <a:chOff x="5671800" y="4267850"/>
            <a:chExt cx="1295228" cy="564257"/>
          </a:xfrm>
        </p:grpSpPr>
        <p:sp>
          <p:nvSpPr>
            <p:cNvPr id="68" name="AIPKU">
              <a:extLst>
                <a:ext uri="{FF2B5EF4-FFF2-40B4-BE49-F238E27FC236}">
                  <a16:creationId xmlns:a16="http://schemas.microsoft.com/office/drawing/2014/main" id="{F7043D0D-2C4A-4B91-8309-E8753E9335C8}"/>
                </a:ext>
              </a:extLst>
            </p:cNvPr>
            <p:cNvSpPr txBox="1"/>
            <p:nvPr userDrawn="1"/>
          </p:nvSpPr>
          <p:spPr>
            <a:xfrm>
              <a:off x="5671800" y="4267850"/>
              <a:ext cx="1295228" cy="564257"/>
            </a:xfrm>
            <a:prstGeom prst="rect">
              <a:avLst/>
            </a:prstGeom>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0000" b="0">
                  <a:latin typeface="Impact"/>
                  <a:ea typeface="Impact"/>
                  <a:cs typeface="Impact"/>
                  <a:sym typeface="Impact"/>
                </a:defRPr>
              </a:lvl1pPr>
            </a:lstStyle>
            <a:p>
              <a:r>
                <a:rPr lang="zh-CN" altLang="en-US" sz="3000" dirty="0">
                  <a:solidFill>
                    <a:schemeClr val="bg1"/>
                  </a:solidFill>
                </a:rPr>
                <a:t>机器学习概论课程项目中期 报告</a:t>
              </a:r>
              <a:r>
                <a:rPr lang="en-US" sz="3000" dirty="0">
                  <a:solidFill>
                    <a:schemeClr val="bg1"/>
                  </a:solidFill>
                </a:rPr>
                <a:t> </a:t>
              </a:r>
              <a:endParaRPr sz="3000" dirty="0">
                <a:solidFill>
                  <a:schemeClr val="bg1"/>
                </a:solidFill>
              </a:endParaRPr>
            </a:p>
          </p:txBody>
        </p:sp>
        <p:sp>
          <p:nvSpPr>
            <p:cNvPr id="78" name="矩形: 剪去单角 77">
              <a:extLst>
                <a:ext uri="{FF2B5EF4-FFF2-40B4-BE49-F238E27FC236}">
                  <a16:creationId xmlns:a16="http://schemas.microsoft.com/office/drawing/2014/main" id="{1E790DB5-DF6B-4B0F-AF03-D864E4CB4BA9}"/>
                </a:ext>
              </a:extLst>
            </p:cNvPr>
            <p:cNvSpPr/>
            <p:nvPr userDrawn="1"/>
          </p:nvSpPr>
          <p:spPr>
            <a:xfrm flipH="1">
              <a:off x="5677235" y="4280232"/>
              <a:ext cx="1274386" cy="539492"/>
            </a:xfrm>
            <a:prstGeom prst="snip1Rect">
              <a:avLst/>
            </a:prstGeom>
            <a:no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200" b="0" i="0" u="none" strike="noStrike" cap="none" spc="0" normalizeH="0" baseline="0">
                <a:ln>
                  <a:noFill/>
                </a:ln>
                <a:solidFill>
                  <a:srgbClr val="FFFFFF"/>
                </a:solidFill>
                <a:effectLst/>
                <a:uFillTx/>
                <a:latin typeface="+mn-lt"/>
                <a:ea typeface="+mn-ea"/>
                <a:cs typeface="+mn-cs"/>
                <a:sym typeface="Helvetica Neue Medium"/>
              </a:endParaRPr>
            </a:p>
          </p:txBody>
        </p:sp>
      </p:grpSp>
      <p:cxnSp>
        <p:nvCxnSpPr>
          <p:cNvPr id="93" name="直接连接符 92">
            <a:extLst>
              <a:ext uri="{FF2B5EF4-FFF2-40B4-BE49-F238E27FC236}">
                <a16:creationId xmlns:a16="http://schemas.microsoft.com/office/drawing/2014/main" id="{3EDD9BC7-6A7A-43AD-A6B6-43457C0657C5}"/>
              </a:ext>
            </a:extLst>
          </p:cNvPr>
          <p:cNvCxnSpPr>
            <a:cxnSpLocks/>
          </p:cNvCxnSpPr>
          <p:nvPr userDrawn="1"/>
        </p:nvCxnSpPr>
        <p:spPr>
          <a:xfrm>
            <a:off x="1270000" y="4469321"/>
            <a:ext cx="2465977" cy="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pic>
        <p:nvPicPr>
          <p:cNvPr id="35" name="Picture 9">
            <a:extLst>
              <a:ext uri="{FF2B5EF4-FFF2-40B4-BE49-F238E27FC236}">
                <a16:creationId xmlns:a16="http://schemas.microsoft.com/office/drawing/2014/main" id="{71499D26-78AA-4315-9105-27F564472F4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83339" y="389463"/>
            <a:ext cx="3000089" cy="837481"/>
          </a:xfrm>
          <a:prstGeom prst="rect">
            <a:avLst/>
          </a:prstGeom>
        </p:spPr>
      </p:pic>
      <p:cxnSp>
        <p:nvCxnSpPr>
          <p:cNvPr id="14" name="直接连接符 13">
            <a:extLst>
              <a:ext uri="{FF2B5EF4-FFF2-40B4-BE49-F238E27FC236}">
                <a16:creationId xmlns:a16="http://schemas.microsoft.com/office/drawing/2014/main" id="{6CF82A45-147A-4E48-82F8-A43E2D4D1D2A}"/>
              </a:ext>
            </a:extLst>
          </p:cNvPr>
          <p:cNvCxnSpPr>
            <a:cxnSpLocks/>
          </p:cNvCxnSpPr>
          <p:nvPr userDrawn="1"/>
        </p:nvCxnSpPr>
        <p:spPr>
          <a:xfrm>
            <a:off x="9274627" y="4466794"/>
            <a:ext cx="2465977" cy="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31509283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3" name="矩形">
            <a:extLst>
              <a:ext uri="{FF2B5EF4-FFF2-40B4-BE49-F238E27FC236}">
                <a16:creationId xmlns:a16="http://schemas.microsoft.com/office/drawing/2014/main" id="{D9F92F76-C0BE-4DC2-9187-255F94297A16}"/>
              </a:ext>
            </a:extLst>
          </p:cNvPr>
          <p:cNvSpPr/>
          <p:nvPr userDrawn="1"/>
        </p:nvSpPr>
        <p:spPr>
          <a:xfrm>
            <a:off x="0" y="125498"/>
            <a:ext cx="13004799" cy="933086"/>
          </a:xfrm>
          <a:prstGeom prst="rect">
            <a:avLst/>
          </a:prstGeom>
          <a:solidFill>
            <a:srgbClr val="921100"/>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dirty="0"/>
          </a:p>
        </p:txBody>
      </p:sp>
      <p:grpSp>
        <p:nvGrpSpPr>
          <p:cNvPr id="3" name="组合 2"/>
          <p:cNvGrpSpPr/>
          <p:nvPr userDrawn="1"/>
        </p:nvGrpSpPr>
        <p:grpSpPr>
          <a:xfrm>
            <a:off x="212382" y="60436"/>
            <a:ext cx="1258610" cy="1132259"/>
            <a:chOff x="212381" y="60437"/>
            <a:chExt cx="2396707" cy="1149238"/>
          </a:xfrm>
        </p:grpSpPr>
        <p:sp>
          <p:nvSpPr>
            <p:cNvPr id="28" name="矩形">
              <a:extLst>
                <a:ext uri="{FF2B5EF4-FFF2-40B4-BE49-F238E27FC236}">
                  <a16:creationId xmlns:a16="http://schemas.microsoft.com/office/drawing/2014/main" id="{45918D76-98CA-40F2-94FE-CA95729058B3}"/>
                </a:ext>
              </a:extLst>
            </p:cNvPr>
            <p:cNvSpPr/>
            <p:nvPr userDrawn="1"/>
          </p:nvSpPr>
          <p:spPr>
            <a:xfrm>
              <a:off x="212381" y="60437"/>
              <a:ext cx="2396707" cy="1149238"/>
            </a:xfrm>
            <a:prstGeom prst="rect">
              <a:avLst/>
            </a:prstGeom>
            <a:solidFill>
              <a:schemeClr val="bg1"/>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7" name="AIPKU">
              <a:extLst>
                <a:ext uri="{FF2B5EF4-FFF2-40B4-BE49-F238E27FC236}">
                  <a16:creationId xmlns:a16="http://schemas.microsoft.com/office/drawing/2014/main" id="{8F602360-E262-4471-9B43-83986789336D}"/>
                </a:ext>
              </a:extLst>
            </p:cNvPr>
            <p:cNvSpPr txBox="1"/>
            <p:nvPr/>
          </p:nvSpPr>
          <p:spPr>
            <a:xfrm>
              <a:off x="734547" y="353804"/>
              <a:ext cx="1069765" cy="564257"/>
            </a:xfrm>
            <a:prstGeom prst="rect">
              <a:avLst/>
            </a:prstGeom>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0000" b="0">
                  <a:latin typeface="Impact"/>
                  <a:ea typeface="Impact"/>
                  <a:cs typeface="Impact"/>
                  <a:sym typeface="Impact"/>
                </a:defRPr>
              </a:lvl1pPr>
            </a:lstStyle>
            <a:p>
              <a:r>
                <a:rPr lang="en-US" sz="3000" dirty="0">
                  <a:solidFill>
                    <a:srgbClr val="921100"/>
                  </a:solidFill>
                </a:rPr>
                <a:t>  ITML</a:t>
              </a:r>
              <a:endParaRPr sz="3000" dirty="0">
                <a:solidFill>
                  <a:srgbClr val="921100"/>
                </a:solidFill>
              </a:endParaRPr>
            </a:p>
          </p:txBody>
        </p:sp>
        <p:sp>
          <p:nvSpPr>
            <p:cNvPr id="24" name="矩形: 剪去单角 23">
              <a:extLst>
                <a:ext uri="{FF2B5EF4-FFF2-40B4-BE49-F238E27FC236}">
                  <a16:creationId xmlns:a16="http://schemas.microsoft.com/office/drawing/2014/main" id="{DA2253FE-7A6C-4DB5-8533-DAA9D1553960}"/>
                </a:ext>
              </a:extLst>
            </p:cNvPr>
            <p:cNvSpPr/>
            <p:nvPr userDrawn="1"/>
          </p:nvSpPr>
          <p:spPr>
            <a:xfrm flipH="1">
              <a:off x="327255" y="366186"/>
              <a:ext cx="2094251" cy="539492"/>
            </a:xfrm>
            <a:prstGeom prst="snip1Rect">
              <a:avLst/>
            </a:prstGeom>
            <a:noFill/>
            <a:ln w="28575" cap="flat">
              <a:solidFill>
                <a:srgbClr val="9211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63" name="标题文本"/>
          <p:cNvSpPr txBox="1">
            <a:spLocks noGrp="1"/>
          </p:cNvSpPr>
          <p:nvPr userDrawn="1">
            <p:ph type="title"/>
          </p:nvPr>
        </p:nvSpPr>
        <p:spPr>
          <a:xfrm>
            <a:off x="2038158" y="218777"/>
            <a:ext cx="9466390" cy="746528"/>
          </a:xfrm>
          <a:prstGeom prst="rect">
            <a:avLst/>
          </a:prstGeom>
        </p:spPr>
        <p:txBody>
          <a:bodyPr>
            <a:noAutofit/>
          </a:bodyPr>
          <a:lstStyle>
            <a:lvl1pPr algn="l">
              <a:defRPr sz="4000">
                <a:solidFill>
                  <a:schemeClr val="bg1"/>
                </a:solidFill>
                <a:latin typeface="微软雅黑" panose="020B0503020204020204" pitchFamily="34" charset="-122"/>
                <a:ea typeface="微软雅黑" panose="020B0503020204020204" pitchFamily="34" charset="-122"/>
              </a:defRPr>
            </a:lvl1pPr>
          </a:lstStyle>
          <a:p>
            <a:r>
              <a:rPr dirty="0" err="1"/>
              <a:t>标题文本</a:t>
            </a:r>
            <a:endParaRPr dirty="0"/>
          </a:p>
        </p:txBody>
      </p:sp>
      <p:sp>
        <p:nvSpPr>
          <p:cNvPr id="2" name="灯片编号占位符 1">
            <a:extLst>
              <a:ext uri="{FF2B5EF4-FFF2-40B4-BE49-F238E27FC236}">
                <a16:creationId xmlns:a16="http://schemas.microsoft.com/office/drawing/2014/main" id="{0B4689E0-1477-430E-B01A-0F2944426F33}"/>
              </a:ext>
            </a:extLst>
          </p:cNvPr>
          <p:cNvSpPr>
            <a:spLocks noGrp="1"/>
          </p:cNvSpPr>
          <p:nvPr userDrawn="1">
            <p:ph type="sldNum" sz="quarter" idx="10"/>
          </p:nvPr>
        </p:nvSpPr>
        <p:spPr>
          <a:xfrm>
            <a:off x="5938823" y="9237141"/>
            <a:ext cx="1127153" cy="539491"/>
          </a:xfrm>
          <a:prstGeom prst="rect">
            <a:avLst/>
          </a:prstGeom>
        </p:spPr>
        <p:txBody>
          <a:bodyPr/>
          <a:lstStyle>
            <a:lvl1pPr>
              <a:defRPr sz="2000">
                <a:solidFill>
                  <a:srgbClr val="FF0000"/>
                </a:solidFill>
                <a:latin typeface="微软雅黑" panose="020B0503020204020204" pitchFamily="34" charset="-122"/>
                <a:ea typeface="微软雅黑" panose="020B0503020204020204" pitchFamily="34" charset="-122"/>
              </a:defRPr>
            </a:lvl1pPr>
          </a:lstStyle>
          <a:p>
            <a:fld id="{86CB4B4D-7CA3-9044-876B-883B54F8677D}" type="slidenum">
              <a:rPr lang="en-US" altLang="zh-CN" smtClean="0"/>
              <a:pPr/>
              <a:t>‹#›</a:t>
            </a:fld>
            <a:endParaRPr lang="en-US" altLang="zh-CN" dirty="0">
              <a:solidFill>
                <a:srgbClr val="FF0000"/>
              </a:solidFill>
            </a:endParaRPr>
          </a:p>
        </p:txBody>
      </p:sp>
      <p:pic>
        <p:nvPicPr>
          <p:cNvPr id="12" name="图片 11">
            <a:extLst>
              <a:ext uri="{FF2B5EF4-FFF2-40B4-BE49-F238E27FC236}">
                <a16:creationId xmlns:a16="http://schemas.microsoft.com/office/drawing/2014/main" id="{8643BF40-31A0-4186-A5AB-CD2B670CC8C6}"/>
              </a:ext>
            </a:extLst>
          </p:cNvPr>
          <p:cNvPicPr>
            <a:picLocks noChangeAspect="1"/>
          </p:cNvPicPr>
          <p:nvPr userDrawn="1"/>
        </p:nvPicPr>
        <p:blipFill>
          <a:blip r:embed="rId2"/>
          <a:stretch>
            <a:fillRect/>
          </a:stretch>
        </p:blipFill>
        <p:spPr>
          <a:xfrm>
            <a:off x="12071714" y="125498"/>
            <a:ext cx="933086" cy="933086"/>
          </a:xfrm>
          <a:prstGeom prst="rect">
            <a:avLst/>
          </a:prstGeom>
        </p:spPr>
      </p:pic>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6" r:id="rId1"/>
    <p:sldLayoutId id="2147483653" r:id="rId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kaggle.com/ma7555/cat-breeds-dataset" TargetMode="External"/><Relationship Id="rId2" Type="http://schemas.openxmlformats.org/officeDocument/2006/relationships/hyperlink" Target="https://www.kaggle.com/zippyz/cats-and-dogs-breeds-classification-oxford-dataset" TargetMode="External"/><Relationship Id="rId1" Type="http://schemas.openxmlformats.org/officeDocument/2006/relationships/slideLayout" Target="../slideLayouts/slideLayout2.xml"/><Relationship Id="rId5" Type="http://schemas.openxmlformats.org/officeDocument/2006/relationships/image" Target="../media/image22.tiff"/><Relationship Id="rId4" Type="http://schemas.openxmlformats.org/officeDocument/2006/relationships/image" Target="../media/image21.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 Id="rId5" Type="http://schemas.openxmlformats.org/officeDocument/2006/relationships/image" Target="../media/image19.tiff"/><Relationship Id="rId4" Type="http://schemas.openxmlformats.org/officeDocument/2006/relationships/image" Target="../media/image18.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4419B-E7F3-40AC-A986-10FCEDA45AA7}"/>
              </a:ext>
            </a:extLst>
          </p:cNvPr>
          <p:cNvSpPr>
            <a:spLocks noGrp="1"/>
          </p:cNvSpPr>
          <p:nvPr>
            <p:ph type="title"/>
          </p:nvPr>
        </p:nvSpPr>
        <p:spPr>
          <a:xfrm>
            <a:off x="1150730" y="2616036"/>
            <a:ext cx="11001513" cy="1345870"/>
          </a:xfrm>
        </p:spPr>
        <p:txBody>
          <a:bodyPr/>
          <a:lstStyle/>
          <a:p>
            <a:r>
              <a:rPr lang="zh-CN" altLang="en-US" dirty="0"/>
              <a:t>猫品种分类器的设计与实现</a:t>
            </a:r>
          </a:p>
        </p:txBody>
      </p:sp>
      <p:sp>
        <p:nvSpPr>
          <p:cNvPr id="3" name="文本占位符 2">
            <a:extLst>
              <a:ext uri="{FF2B5EF4-FFF2-40B4-BE49-F238E27FC236}">
                <a16:creationId xmlns:a16="http://schemas.microsoft.com/office/drawing/2014/main" id="{D08D9E7C-5DDB-4415-9803-C44343C383B7}"/>
              </a:ext>
            </a:extLst>
          </p:cNvPr>
          <p:cNvSpPr>
            <a:spLocks noGrp="1"/>
          </p:cNvSpPr>
          <p:nvPr>
            <p:ph type="body" sz="quarter" idx="1"/>
          </p:nvPr>
        </p:nvSpPr>
        <p:spPr/>
        <p:txBody>
          <a:bodyPr/>
          <a:lstStyle/>
          <a:p>
            <a:r>
              <a:rPr lang="zh-CN" altLang="en-US" dirty="0"/>
              <a:t>项目成员</a:t>
            </a:r>
            <a:r>
              <a:rPr lang="en-US" altLang="zh-CN" dirty="0"/>
              <a:t> </a:t>
            </a:r>
            <a:r>
              <a:rPr lang="zh-CN" altLang="en-US" dirty="0"/>
              <a:t>熊伟民 宋泽田 陈睿博</a:t>
            </a:r>
            <a:endParaRPr lang="en-US" altLang="zh-CN" dirty="0"/>
          </a:p>
        </p:txBody>
      </p:sp>
    </p:spTree>
    <p:extLst>
      <p:ext uri="{BB962C8B-B14F-4D97-AF65-F5344CB8AC3E}">
        <p14:creationId xmlns:p14="http://schemas.microsoft.com/office/powerpoint/2010/main" val="3872397373"/>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p:txBody>
          <a:bodyPr/>
          <a:lstStyle/>
          <a:p>
            <a:r>
              <a:rPr lang="zh-CN" altLang="en-US" dirty="0"/>
              <a:t>分类器的构建</a:t>
            </a:r>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982732" y="1505737"/>
            <a:ext cx="11433106"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spcBef>
                <a:spcPts val="0"/>
              </a:spcBef>
              <a:buSzPct val="100000"/>
              <a:buNone/>
              <a:defRPr/>
            </a:pPr>
            <a:r>
              <a:rPr lang="en-US" altLang="zh-CN" b="1" dirty="0">
                <a:solidFill>
                  <a:schemeClr val="tx1"/>
                </a:solidFill>
                <a:latin typeface="SimSun" panose="02010600030101010101" pitchFamily="2" charset="-122"/>
                <a:ea typeface="SimSun" panose="02010600030101010101" pitchFamily="2" charset="-122"/>
              </a:rPr>
              <a:t>·</a:t>
            </a:r>
            <a:r>
              <a:rPr lang="zh-CN" altLang="en-US" b="1" dirty="0">
                <a:solidFill>
                  <a:schemeClr val="tx1"/>
                </a:solidFill>
                <a:latin typeface="SimSun" panose="02010600030101010101" pitchFamily="2" charset="-122"/>
                <a:ea typeface="SimSun" panose="02010600030101010101" pitchFamily="2" charset="-122"/>
              </a:rPr>
              <a:t> 改进方法：</a:t>
            </a:r>
            <a:endParaRPr lang="en-US" altLang="zh-CN" b="1"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r>
              <a:rPr lang="en-US" altLang="zh-CN" sz="2400" dirty="0">
                <a:solidFill>
                  <a:schemeClr val="tx1"/>
                </a:solidFill>
                <a:latin typeface="SimSun" panose="02010600030101010101" pitchFamily="2" charset="-122"/>
                <a:ea typeface="SimSun" panose="02010600030101010101" pitchFamily="2" charset="-122"/>
              </a:rPr>
              <a:t>	</a:t>
            </a:r>
            <a:r>
              <a:rPr lang="zh-CN" altLang="en-US" sz="2400" dirty="0">
                <a:solidFill>
                  <a:schemeClr val="tx1"/>
                </a:solidFill>
                <a:latin typeface="SimSun" panose="02010600030101010101" pitchFamily="2" charset="-122"/>
                <a:ea typeface="SimSun" panose="02010600030101010101" pitchFamily="2" charset="-122"/>
              </a:rPr>
              <a:t>使用迁移学习的方法：</a:t>
            </a: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r>
              <a:rPr lang="en-US" altLang="zh-CN" sz="2400" dirty="0">
                <a:solidFill>
                  <a:schemeClr val="tx1"/>
                </a:solidFill>
                <a:latin typeface="SimSun" panose="02010600030101010101" pitchFamily="2" charset="-122"/>
                <a:ea typeface="SimSun" panose="02010600030101010101" pitchFamily="2" charset="-122"/>
              </a:rPr>
              <a:t>	ImageNet</a:t>
            </a:r>
            <a:r>
              <a:rPr lang="zh-CN" altLang="en-US" sz="2400" dirty="0">
                <a:solidFill>
                  <a:schemeClr val="tx1"/>
                </a:solidFill>
                <a:latin typeface="SimSun" panose="02010600030101010101" pitchFamily="2" charset="-122"/>
                <a:ea typeface="SimSun" panose="02010600030101010101" pitchFamily="2" charset="-122"/>
              </a:rPr>
              <a:t>有更大的数据量，可以认为原参数中已经学习到了很多与图像、种类等有关的特征与表现形式。</a:t>
            </a:r>
            <a:r>
              <a:rPr lang="en-US" altLang="zh-CN" sz="2400" dirty="0">
                <a:solidFill>
                  <a:schemeClr val="tx1"/>
                </a:solidFill>
                <a:latin typeface="SimSun" panose="02010600030101010101" pitchFamily="2" charset="-122"/>
                <a:ea typeface="SimSun" panose="02010600030101010101" pitchFamily="2" charset="-122"/>
              </a:rPr>
              <a:t>		</a:t>
            </a:r>
          </a:p>
          <a:p>
            <a:pPr marL="0" indent="0" hangingPunct="1">
              <a:spcBef>
                <a:spcPts val="0"/>
              </a:spcBef>
              <a:buSzPct val="100000"/>
              <a:buNone/>
              <a:defRPr/>
            </a:pPr>
            <a:r>
              <a:rPr lang="en-US" altLang="zh-CN" sz="2400" dirty="0">
                <a:solidFill>
                  <a:schemeClr val="tx1"/>
                </a:solidFill>
                <a:latin typeface="SimSun" panose="02010600030101010101" pitchFamily="2" charset="-122"/>
                <a:ea typeface="SimSun" panose="02010600030101010101" pitchFamily="2" charset="-122"/>
              </a:rPr>
              <a:t>	</a:t>
            </a:r>
          </a:p>
          <a:p>
            <a:pPr marL="0" indent="0" hangingPunct="1">
              <a:spcBef>
                <a:spcPts val="0"/>
              </a:spcBef>
              <a:buSzPct val="100000"/>
              <a:buNone/>
              <a:defRPr/>
            </a:pPr>
            <a:r>
              <a:rPr lang="en-US" altLang="zh-CN" b="1" dirty="0">
                <a:solidFill>
                  <a:schemeClr val="tx1"/>
                </a:solidFill>
                <a:latin typeface="SimSun" panose="02010600030101010101" pitchFamily="2" charset="-122"/>
                <a:ea typeface="SimSun" panose="02010600030101010101" pitchFamily="2" charset="-122"/>
              </a:rPr>
              <a:t>·</a:t>
            </a:r>
            <a:r>
              <a:rPr lang="zh-CN" altLang="en-US" b="1" dirty="0">
                <a:solidFill>
                  <a:schemeClr val="tx1"/>
                </a:solidFill>
                <a:latin typeface="SimSun" panose="02010600030101010101" pitchFamily="2" charset="-122"/>
                <a:ea typeface="SimSun" panose="02010600030101010101" pitchFamily="2" charset="-122"/>
              </a:rPr>
              <a:t>结果：</a:t>
            </a:r>
            <a:endParaRPr lang="en-US" altLang="zh-CN" b="1"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r>
              <a:rPr lang="en-US" altLang="zh-CN" sz="2400" b="1" dirty="0">
                <a:solidFill>
                  <a:schemeClr val="tx1"/>
                </a:solidFill>
                <a:latin typeface="SimSun" panose="02010600030101010101" pitchFamily="2" charset="-122"/>
                <a:ea typeface="SimSun" panose="02010600030101010101" pitchFamily="2" charset="-122"/>
              </a:rPr>
              <a:t>	</a:t>
            </a:r>
            <a:r>
              <a:rPr lang="zh-CN" altLang="en-US" sz="2400" dirty="0">
                <a:solidFill>
                  <a:schemeClr val="tx1"/>
                </a:solidFill>
                <a:latin typeface="SimSun" panose="02010600030101010101" pitchFamily="2" charset="-122"/>
                <a:ea typeface="SimSun" panose="02010600030101010101" pitchFamily="2" charset="-122"/>
              </a:rPr>
              <a:t>在预训练的</a:t>
            </a:r>
            <a:r>
              <a:rPr lang="en-US" altLang="zh-CN" sz="2400" dirty="0">
                <a:solidFill>
                  <a:schemeClr val="tx1"/>
                </a:solidFill>
                <a:latin typeface="SimSun" panose="02010600030101010101" pitchFamily="2" charset="-122"/>
                <a:ea typeface="SimSun" panose="02010600030101010101" pitchFamily="2" charset="-122"/>
              </a:rPr>
              <a:t>ResNet50</a:t>
            </a:r>
            <a:r>
              <a:rPr lang="zh-CN" altLang="en-US" sz="2400" dirty="0">
                <a:solidFill>
                  <a:schemeClr val="tx1"/>
                </a:solidFill>
                <a:latin typeface="SimSun" panose="02010600030101010101" pitchFamily="2" charset="-122"/>
                <a:ea typeface="SimSun" panose="02010600030101010101" pitchFamily="2" charset="-122"/>
              </a:rPr>
              <a:t>上进行</a:t>
            </a:r>
            <a:r>
              <a:rPr lang="en-US" altLang="zh-CN" sz="2400" dirty="0">
                <a:solidFill>
                  <a:schemeClr val="tx1"/>
                </a:solidFill>
                <a:latin typeface="SimSun" panose="02010600030101010101" pitchFamily="2" charset="-122"/>
                <a:ea typeface="SimSun" panose="02010600030101010101" pitchFamily="2" charset="-122"/>
              </a:rPr>
              <a:t>fine-tuning</a:t>
            </a:r>
            <a:r>
              <a:rPr lang="zh-CN" altLang="en-US" sz="2400" dirty="0">
                <a:solidFill>
                  <a:schemeClr val="tx1"/>
                </a:solidFill>
                <a:latin typeface="SimSun" panose="02010600030101010101" pitchFamily="2" charset="-122"/>
                <a:ea typeface="SimSun" panose="02010600030101010101" pitchFamily="2" charset="-122"/>
              </a:rPr>
              <a:t>后，测试结果正确率可达到</a:t>
            </a:r>
            <a:r>
              <a:rPr lang="en-US" altLang="zh-CN" sz="2400" dirty="0">
                <a:solidFill>
                  <a:srgbClr val="FF0000"/>
                </a:solidFill>
                <a:latin typeface="SimSun" panose="02010600030101010101" pitchFamily="2" charset="-122"/>
                <a:ea typeface="SimSun" panose="02010600030101010101" pitchFamily="2" charset="-122"/>
              </a:rPr>
              <a:t>57.14%</a:t>
            </a:r>
            <a:r>
              <a:rPr lang="zh-CN" altLang="en-US" sz="2400" dirty="0">
                <a:solidFill>
                  <a:schemeClr val="tx1"/>
                </a:solidFill>
                <a:latin typeface="SimSun" panose="02010600030101010101" pitchFamily="2" charset="-122"/>
                <a:ea typeface="SimSun" panose="02010600030101010101" pitchFamily="2" charset="-122"/>
              </a:rPr>
              <a:t>。与原来相比已有较大提升，但是仍然不高。</a:t>
            </a:r>
            <a:endParaRPr lang="en-US" altLang="zh-CN" sz="2400" b="1"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r>
              <a:rPr lang="en-US" altLang="zh-CN" sz="2400" dirty="0">
                <a:solidFill>
                  <a:schemeClr val="tx1"/>
                </a:solidFill>
                <a:latin typeface="SimSun" panose="02010600030101010101" pitchFamily="2" charset="-122"/>
                <a:ea typeface="SimSun" panose="02010600030101010101" pitchFamily="2" charset="-122"/>
              </a:rPr>
              <a:t>	</a:t>
            </a:r>
          </a:p>
          <a:p>
            <a:pPr marL="0" indent="0" hangingPunct="1">
              <a:spcBef>
                <a:spcPts val="0"/>
              </a:spcBef>
              <a:buSzPct val="100000"/>
              <a:buNone/>
              <a:defRPr/>
            </a:pPr>
            <a:r>
              <a:rPr lang="en-US" altLang="zh-CN" b="1" dirty="0">
                <a:solidFill>
                  <a:schemeClr val="tx1"/>
                </a:solidFill>
                <a:latin typeface="SimSun" panose="02010600030101010101" pitchFamily="2" charset="-122"/>
                <a:ea typeface="SimSun" panose="02010600030101010101" pitchFamily="2" charset="-122"/>
              </a:rPr>
              <a:t>·</a:t>
            </a:r>
            <a:r>
              <a:rPr lang="zh-CN" altLang="en-US" b="1" dirty="0">
                <a:solidFill>
                  <a:schemeClr val="tx1"/>
                </a:solidFill>
                <a:latin typeface="SimSun" panose="02010600030101010101" pitchFamily="2" charset="-122"/>
                <a:ea typeface="SimSun" panose="02010600030101010101" pitchFamily="2" charset="-122"/>
              </a:rPr>
              <a:t>使用更复杂的模型</a:t>
            </a:r>
            <a:endParaRPr lang="en-US" altLang="zh-CN" b="1"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r>
              <a:rPr lang="en-US" altLang="zh-CN" sz="2400" dirty="0">
                <a:solidFill>
                  <a:schemeClr val="tx1"/>
                </a:solidFill>
                <a:latin typeface="SimSun" panose="02010600030101010101" pitchFamily="2" charset="-122"/>
                <a:ea typeface="SimSun" panose="02010600030101010101" pitchFamily="2" charset="-122"/>
              </a:rPr>
              <a:t>	</a:t>
            </a:r>
            <a:r>
              <a:rPr lang="zh-CN" altLang="en-US" sz="2400" dirty="0">
                <a:solidFill>
                  <a:schemeClr val="tx1"/>
                </a:solidFill>
                <a:latin typeface="SimSun" panose="02010600030101010101" pitchFamily="2" charset="-122"/>
                <a:ea typeface="SimSun" panose="02010600030101010101" pitchFamily="2" charset="-122"/>
              </a:rPr>
              <a:t>使用</a:t>
            </a:r>
            <a:r>
              <a:rPr lang="en-US" altLang="zh-CN" sz="2400" dirty="0">
                <a:solidFill>
                  <a:schemeClr val="tx1"/>
                </a:solidFill>
                <a:latin typeface="SimSun" panose="02010600030101010101" pitchFamily="2" charset="-122"/>
                <a:ea typeface="SimSun" panose="02010600030101010101" pitchFamily="2" charset="-122"/>
              </a:rPr>
              <a:t>ResNet152</a:t>
            </a:r>
            <a:r>
              <a:rPr lang="zh-CN" altLang="en-US" sz="2400" dirty="0">
                <a:solidFill>
                  <a:schemeClr val="tx1"/>
                </a:solidFill>
                <a:latin typeface="SimSun" panose="02010600030101010101" pitchFamily="2" charset="-122"/>
                <a:ea typeface="SimSun" panose="02010600030101010101" pitchFamily="2" charset="-122"/>
              </a:rPr>
              <a:t>，正确率</a:t>
            </a: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r>
              <a:rPr lang="en-US" altLang="zh-CN" sz="2400" dirty="0">
                <a:solidFill>
                  <a:schemeClr val="tx1"/>
                </a:solidFill>
                <a:latin typeface="SimSun" panose="02010600030101010101" pitchFamily="2" charset="-122"/>
                <a:ea typeface="SimSun" panose="02010600030101010101" pitchFamily="2" charset="-122"/>
              </a:rPr>
              <a:t>	</a:t>
            </a:r>
            <a:r>
              <a:rPr lang="zh-CN" altLang="en-US" sz="2400" dirty="0">
                <a:solidFill>
                  <a:schemeClr val="tx1"/>
                </a:solidFill>
                <a:latin typeface="SimSun" panose="02010600030101010101" pitchFamily="2" charset="-122"/>
                <a:ea typeface="SimSun" panose="02010600030101010101" pitchFamily="2" charset="-122"/>
              </a:rPr>
              <a:t>可达</a:t>
            </a:r>
            <a:r>
              <a:rPr lang="en-US" altLang="zh-CN" sz="2400" dirty="0">
                <a:solidFill>
                  <a:srgbClr val="FF0000"/>
                </a:solidFill>
                <a:latin typeface="SimSun" panose="02010600030101010101" pitchFamily="2" charset="-122"/>
                <a:ea typeface="SimSun" panose="02010600030101010101" pitchFamily="2" charset="-122"/>
              </a:rPr>
              <a:t>62.95%</a:t>
            </a:r>
            <a:r>
              <a:rPr lang="zh-CN" altLang="en-US" sz="2400" dirty="0">
                <a:solidFill>
                  <a:schemeClr val="tx1"/>
                </a:solidFill>
                <a:latin typeface="SimSun" panose="02010600030101010101" pitchFamily="2" charset="-122"/>
                <a:ea typeface="SimSun" panose="02010600030101010101" pitchFamily="2" charset="-122"/>
              </a:rPr>
              <a:t>。</a:t>
            </a: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r>
              <a:rPr lang="en-US" altLang="zh-CN" sz="2400" dirty="0">
                <a:solidFill>
                  <a:schemeClr val="tx1"/>
                </a:solidFill>
                <a:latin typeface="SimSun" panose="02010600030101010101" pitchFamily="2" charset="-122"/>
                <a:ea typeface="SimSun" panose="02010600030101010101" pitchFamily="2" charset="-122"/>
              </a:rPr>
              <a:t>	</a:t>
            </a:r>
            <a:r>
              <a:rPr lang="zh-CN" altLang="en-US" sz="2400" dirty="0">
                <a:solidFill>
                  <a:schemeClr val="tx1"/>
                </a:solidFill>
                <a:latin typeface="SimSun" panose="02010600030101010101" pitchFamily="2" charset="-122"/>
                <a:ea typeface="SimSun" panose="02010600030101010101" pitchFamily="2" charset="-122"/>
              </a:rPr>
              <a:t>使用</a:t>
            </a:r>
            <a:r>
              <a:rPr lang="en-US" altLang="zh-CN" sz="2400" dirty="0">
                <a:solidFill>
                  <a:schemeClr val="tx1"/>
                </a:solidFill>
                <a:latin typeface="SimSun" panose="02010600030101010101" pitchFamily="2" charset="-122"/>
                <a:ea typeface="SimSun" panose="02010600030101010101" pitchFamily="2" charset="-122"/>
              </a:rPr>
              <a:t>ResNeXt101_32x8d,</a:t>
            </a:r>
          </a:p>
          <a:p>
            <a:pPr marL="0" indent="0" hangingPunct="1">
              <a:spcBef>
                <a:spcPts val="0"/>
              </a:spcBef>
              <a:buSzPct val="100000"/>
              <a:buNone/>
              <a:defRPr/>
            </a:pPr>
            <a:r>
              <a:rPr lang="en-US" altLang="zh-CN" sz="2400" dirty="0">
                <a:solidFill>
                  <a:schemeClr val="tx1"/>
                </a:solidFill>
                <a:latin typeface="SimSun" panose="02010600030101010101" pitchFamily="2" charset="-122"/>
                <a:ea typeface="SimSun" panose="02010600030101010101" pitchFamily="2" charset="-122"/>
              </a:rPr>
              <a:t>	</a:t>
            </a:r>
            <a:r>
              <a:rPr lang="zh-CN" altLang="en-US" sz="2400" dirty="0">
                <a:solidFill>
                  <a:schemeClr val="tx1"/>
                </a:solidFill>
                <a:latin typeface="SimSun" panose="02010600030101010101" pitchFamily="2" charset="-122"/>
                <a:ea typeface="SimSun" panose="02010600030101010101" pitchFamily="2" charset="-122"/>
              </a:rPr>
              <a:t>正确率可达</a:t>
            </a:r>
            <a:r>
              <a:rPr lang="en-US" altLang="zh-CN" sz="2400" dirty="0">
                <a:solidFill>
                  <a:srgbClr val="FF0000"/>
                </a:solidFill>
                <a:latin typeface="SimSun" panose="02010600030101010101" pitchFamily="2" charset="-122"/>
                <a:ea typeface="SimSun" panose="02010600030101010101" pitchFamily="2" charset="-122"/>
              </a:rPr>
              <a:t>62.50%</a:t>
            </a:r>
            <a:r>
              <a:rPr lang="zh-CN" altLang="en-US" sz="2400" dirty="0">
                <a:solidFill>
                  <a:schemeClr val="tx1"/>
                </a:solidFill>
                <a:latin typeface="SimSun" panose="02010600030101010101" pitchFamily="2" charset="-122"/>
                <a:ea typeface="SimSun" panose="02010600030101010101" pitchFamily="2" charset="-122"/>
              </a:rPr>
              <a:t>。</a:t>
            </a: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r>
              <a:rPr lang="en-US" altLang="zh-CN" sz="2400" dirty="0">
                <a:solidFill>
                  <a:schemeClr val="tx1"/>
                </a:solidFill>
                <a:latin typeface="SimSun" panose="02010600030101010101" pitchFamily="2" charset="-122"/>
                <a:ea typeface="SimSun" panose="02010600030101010101" pitchFamily="2" charset="-122"/>
              </a:rPr>
              <a:t>·</a:t>
            </a:r>
            <a:r>
              <a:rPr lang="zh-CN" altLang="en-US" sz="2400" dirty="0">
                <a:solidFill>
                  <a:schemeClr val="tx1"/>
                </a:solidFill>
                <a:latin typeface="SimSun" panose="02010600030101010101" pitchFamily="2" charset="-122"/>
                <a:ea typeface="SimSun" panose="02010600030101010101" pitchFamily="2" charset="-122"/>
              </a:rPr>
              <a:t>问题</a:t>
            </a: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r>
              <a:rPr lang="en-US" altLang="zh-CN" sz="2400" dirty="0">
                <a:solidFill>
                  <a:schemeClr val="tx1"/>
                </a:solidFill>
                <a:latin typeface="SimSun" panose="02010600030101010101" pitchFamily="2" charset="-122"/>
                <a:ea typeface="SimSun" panose="02010600030101010101" pitchFamily="2" charset="-122"/>
              </a:rPr>
              <a:t>	</a:t>
            </a:r>
            <a:r>
              <a:rPr lang="zh-CN" altLang="en-US" sz="2400" dirty="0">
                <a:solidFill>
                  <a:schemeClr val="tx1"/>
                </a:solidFill>
                <a:latin typeface="SimSun" panose="02010600030101010101" pitchFamily="2" charset="-122"/>
                <a:ea typeface="SimSun" panose="02010600030101010101" pitchFamily="2" charset="-122"/>
              </a:rPr>
              <a:t>随着模型逐渐复杂，训练</a:t>
            </a: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r>
              <a:rPr lang="en-US" altLang="zh-CN" sz="2400" dirty="0">
                <a:solidFill>
                  <a:schemeClr val="tx1"/>
                </a:solidFill>
                <a:latin typeface="SimSun" panose="02010600030101010101" pitchFamily="2" charset="-122"/>
                <a:ea typeface="SimSun" panose="02010600030101010101" pitchFamily="2" charset="-122"/>
              </a:rPr>
              <a:t>	</a:t>
            </a:r>
            <a:r>
              <a:rPr lang="zh-CN" altLang="en-US" sz="2400" dirty="0">
                <a:solidFill>
                  <a:schemeClr val="tx1"/>
                </a:solidFill>
                <a:latin typeface="SimSun" panose="02010600030101010101" pitchFamily="2" charset="-122"/>
                <a:ea typeface="SimSun" panose="02010600030101010101" pitchFamily="2" charset="-122"/>
              </a:rPr>
              <a:t>需要时间快速膨胀，过于耗时</a:t>
            </a: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r>
              <a:rPr lang="en-US" altLang="zh-CN" sz="2400" dirty="0">
                <a:solidFill>
                  <a:schemeClr val="tx1"/>
                </a:solidFill>
                <a:latin typeface="SimSun" panose="02010600030101010101" pitchFamily="2" charset="-122"/>
                <a:ea typeface="SimSun" panose="02010600030101010101" pitchFamily="2" charset="-122"/>
              </a:rPr>
              <a:t>	</a:t>
            </a:r>
          </a:p>
        </p:txBody>
      </p:sp>
      <p:pic>
        <p:nvPicPr>
          <p:cNvPr id="3" name="图片 2">
            <a:extLst>
              <a:ext uri="{FF2B5EF4-FFF2-40B4-BE49-F238E27FC236}">
                <a16:creationId xmlns:a16="http://schemas.microsoft.com/office/drawing/2014/main" id="{9BE3E87F-EAC3-A147-80D0-C9529C9DB55D}"/>
              </a:ext>
            </a:extLst>
          </p:cNvPr>
          <p:cNvPicPr>
            <a:picLocks noChangeAspect="1"/>
          </p:cNvPicPr>
          <p:nvPr/>
        </p:nvPicPr>
        <p:blipFill>
          <a:blip r:embed="rId2"/>
          <a:stretch>
            <a:fillRect/>
          </a:stretch>
        </p:blipFill>
        <p:spPr>
          <a:xfrm>
            <a:off x="5346915" y="4876800"/>
            <a:ext cx="7273512" cy="3223488"/>
          </a:xfrm>
          <a:prstGeom prst="rect">
            <a:avLst/>
          </a:prstGeom>
        </p:spPr>
      </p:pic>
      <p:sp>
        <p:nvSpPr>
          <p:cNvPr id="4" name="文本框 3">
            <a:extLst>
              <a:ext uri="{FF2B5EF4-FFF2-40B4-BE49-F238E27FC236}">
                <a16:creationId xmlns:a16="http://schemas.microsoft.com/office/drawing/2014/main" id="{A085F50E-24C4-1646-8F0E-79C647B2AC71}"/>
              </a:ext>
            </a:extLst>
          </p:cNvPr>
          <p:cNvSpPr txBox="1"/>
          <p:nvPr/>
        </p:nvSpPr>
        <p:spPr>
          <a:xfrm>
            <a:off x="8009045" y="8100288"/>
            <a:ext cx="1949252"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a:ln>
                  <a:noFill/>
                </a:ln>
                <a:solidFill>
                  <a:srgbClr val="000000"/>
                </a:solidFill>
                <a:effectLst/>
                <a:uFillTx/>
                <a:latin typeface="FangSong" panose="02010609060101010101" pitchFamily="49" charset="-122"/>
                <a:ea typeface="FangSong" panose="02010609060101010101" pitchFamily="49" charset="-122"/>
                <a:sym typeface="Helvetica Neue"/>
              </a:rPr>
              <a:t>各种</a:t>
            </a:r>
            <a:r>
              <a:rPr kumimoji="0" lang="en-US" altLang="zh-CN" sz="1800" b="0" i="0" u="none" strike="noStrike" cap="none" spc="0" normalizeH="0" baseline="0" dirty="0" err="1">
                <a:ln>
                  <a:noFill/>
                </a:ln>
                <a:solidFill>
                  <a:srgbClr val="000000"/>
                </a:solidFill>
                <a:effectLst/>
                <a:uFillTx/>
                <a:latin typeface="FangSong" panose="02010609060101010101" pitchFamily="49" charset="-122"/>
                <a:ea typeface="FangSong" panose="02010609060101010101" pitchFamily="49" charset="-122"/>
                <a:sym typeface="Helvetica Neue"/>
              </a:rPr>
              <a:t>resnet</a:t>
            </a:r>
            <a:r>
              <a:rPr kumimoji="0" lang="zh-CN" altLang="en-US" sz="1800" b="0" i="0" u="none" strike="noStrike" cap="none" spc="0" normalizeH="0" baseline="0" dirty="0">
                <a:ln>
                  <a:noFill/>
                </a:ln>
                <a:solidFill>
                  <a:srgbClr val="000000"/>
                </a:solidFill>
                <a:effectLst/>
                <a:uFillTx/>
                <a:latin typeface="FangSong" panose="02010609060101010101" pitchFamily="49" charset="-122"/>
                <a:ea typeface="FangSong" panose="02010609060101010101" pitchFamily="49" charset="-122"/>
                <a:sym typeface="Helvetica Neue"/>
              </a:rPr>
              <a:t>的结构</a:t>
            </a:r>
          </a:p>
        </p:txBody>
      </p:sp>
    </p:spTree>
    <p:extLst>
      <p:ext uri="{BB962C8B-B14F-4D97-AF65-F5344CB8AC3E}">
        <p14:creationId xmlns:p14="http://schemas.microsoft.com/office/powerpoint/2010/main" val="276006062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p:txBody>
          <a:bodyPr/>
          <a:lstStyle/>
          <a:p>
            <a:r>
              <a:rPr lang="zh-CN" altLang="en-US" dirty="0"/>
              <a:t>分类器的构建</a:t>
            </a:r>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982732" y="1505737"/>
            <a:ext cx="11433106"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spcBef>
                <a:spcPts val="0"/>
              </a:spcBef>
              <a:buSzPct val="100000"/>
              <a:buNone/>
              <a:defRPr/>
            </a:pPr>
            <a:r>
              <a:rPr lang="en-US" altLang="zh-CN" b="1" dirty="0">
                <a:solidFill>
                  <a:schemeClr val="tx1"/>
                </a:solidFill>
                <a:latin typeface="SimSun" panose="02010600030101010101" pitchFamily="2" charset="-122"/>
                <a:ea typeface="SimSun" panose="02010600030101010101" pitchFamily="2" charset="-122"/>
              </a:rPr>
              <a:t>·</a:t>
            </a:r>
            <a:r>
              <a:rPr lang="zh-CN" altLang="en-US" b="1" dirty="0">
                <a:solidFill>
                  <a:schemeClr val="tx1"/>
                </a:solidFill>
                <a:latin typeface="SimSun" panose="02010600030101010101" pitchFamily="2" charset="-122"/>
                <a:ea typeface="SimSun" panose="02010600030101010101" pitchFamily="2" charset="-122"/>
              </a:rPr>
              <a:t>继续提升：</a:t>
            </a:r>
            <a:endParaRPr lang="en-US" altLang="zh-CN" b="1"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r>
              <a:rPr lang="en-US" altLang="zh-CN" sz="2400" dirty="0">
                <a:solidFill>
                  <a:schemeClr val="tx1"/>
                </a:solidFill>
                <a:latin typeface="SimSun" panose="02010600030101010101" pitchFamily="2" charset="-122"/>
                <a:ea typeface="SimSun" panose="02010600030101010101" pitchFamily="2" charset="-122"/>
              </a:rPr>
              <a:t>	</a:t>
            </a:r>
            <a:r>
              <a:rPr lang="zh-CN" altLang="en-US" sz="2400" dirty="0">
                <a:solidFill>
                  <a:schemeClr val="tx1"/>
                </a:solidFill>
                <a:latin typeface="SimSun" panose="02010600030101010101" pitchFamily="2" charset="-122"/>
                <a:ea typeface="SimSun" panose="02010600030101010101" pitchFamily="2" charset="-122"/>
              </a:rPr>
              <a:t>增大数据量，减小数据量不足带来的影响。</a:t>
            </a: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r>
              <a:rPr lang="en-US" altLang="zh-CN" sz="2400" dirty="0">
                <a:solidFill>
                  <a:schemeClr val="tx1"/>
                </a:solidFill>
                <a:latin typeface="SimSun" panose="02010600030101010101" pitchFamily="2" charset="-122"/>
                <a:ea typeface="SimSun" panose="02010600030101010101" pitchFamily="2" charset="-122"/>
              </a:rPr>
              <a:t>	</a:t>
            </a:r>
            <a:r>
              <a:rPr lang="zh-CN" altLang="en-US" sz="2400" dirty="0">
                <a:solidFill>
                  <a:schemeClr val="tx1"/>
                </a:solidFill>
                <a:latin typeface="SimSun" panose="02010600030101010101" pitchFamily="2" charset="-122"/>
                <a:ea typeface="SimSun" panose="02010600030101010101" pitchFamily="2" charset="-122"/>
              </a:rPr>
              <a:t>从</a:t>
            </a:r>
            <a:r>
              <a:rPr lang="en" altLang="zh-CN" sz="2400" dirty="0">
                <a:solidFill>
                  <a:schemeClr val="tx1"/>
                </a:solidFill>
                <a:latin typeface="SimSun" panose="02010600030101010101" pitchFamily="2" charset="-122"/>
                <a:ea typeface="SimSun" panose="02010600030101010101" pitchFamily="2" charset="-122"/>
              </a:rPr>
              <a:t>Cats and Dogs Breeds Classification Oxford Dataset</a:t>
            </a:r>
            <a:r>
              <a:rPr lang="en" altLang="zh-CN" sz="2400" baseline="30000" dirty="0">
                <a:solidFill>
                  <a:schemeClr val="tx1"/>
                </a:solidFill>
                <a:latin typeface="SimSun" panose="02010600030101010101" pitchFamily="2" charset="-122"/>
                <a:ea typeface="SimSun" panose="02010600030101010101" pitchFamily="2" charset="-122"/>
              </a:rPr>
              <a:t>[</a:t>
            </a:r>
            <a:r>
              <a:rPr lang="en-US" altLang="zh-CN" sz="2400" baseline="30000" dirty="0">
                <a:solidFill>
                  <a:schemeClr val="tx1"/>
                </a:solidFill>
                <a:latin typeface="SimSun" panose="02010600030101010101" pitchFamily="2" charset="-122"/>
                <a:ea typeface="SimSun" panose="02010600030101010101" pitchFamily="2" charset="-122"/>
              </a:rPr>
              <a:t>1]</a:t>
            </a:r>
            <a:r>
              <a:rPr lang="en-US" altLang="zh-CN" sz="2400" dirty="0">
                <a:solidFill>
                  <a:schemeClr val="tx1"/>
                </a:solidFill>
                <a:latin typeface="SimSun" panose="02010600030101010101" pitchFamily="2" charset="-122"/>
                <a:ea typeface="SimSun" panose="02010600030101010101" pitchFamily="2" charset="-122"/>
              </a:rPr>
              <a:t>,</a:t>
            </a:r>
            <a:r>
              <a:rPr lang="zh-CN" altLang="en-US" sz="2400" dirty="0">
                <a:solidFill>
                  <a:schemeClr val="tx1"/>
                </a:solidFill>
                <a:latin typeface="SimSun" panose="02010600030101010101" pitchFamily="2" charset="-122"/>
                <a:ea typeface="SimSun" panose="02010600030101010101" pitchFamily="2" charset="-122"/>
              </a:rPr>
              <a:t>和</a:t>
            </a:r>
            <a:r>
              <a:rPr lang="en" altLang="zh-CN" sz="2400" dirty="0">
                <a:solidFill>
                  <a:schemeClr val="tx1"/>
                </a:solidFill>
                <a:latin typeface="SimSun" panose="02010600030101010101" pitchFamily="2" charset="-122"/>
                <a:ea typeface="SimSun" panose="02010600030101010101" pitchFamily="2" charset="-122"/>
              </a:rPr>
              <a:t>Cat Breeds Dataset</a:t>
            </a:r>
            <a:r>
              <a:rPr lang="en" altLang="zh-CN" sz="2400" baseline="30000" dirty="0">
                <a:solidFill>
                  <a:schemeClr val="tx1"/>
                </a:solidFill>
                <a:latin typeface="SimSun" panose="02010600030101010101" pitchFamily="2" charset="-122"/>
                <a:ea typeface="SimSun" panose="02010600030101010101" pitchFamily="2" charset="-122"/>
              </a:rPr>
              <a:t>[</a:t>
            </a:r>
            <a:r>
              <a:rPr lang="en-US" altLang="zh-CN" sz="2400" baseline="30000" dirty="0">
                <a:solidFill>
                  <a:schemeClr val="tx1"/>
                </a:solidFill>
                <a:latin typeface="SimSun" panose="02010600030101010101" pitchFamily="2" charset="-122"/>
                <a:ea typeface="SimSun" panose="02010600030101010101" pitchFamily="2" charset="-122"/>
              </a:rPr>
              <a:t>2]</a:t>
            </a:r>
            <a:r>
              <a:rPr lang="zh-CN" altLang="en-US" sz="2400" dirty="0">
                <a:solidFill>
                  <a:schemeClr val="tx1"/>
                </a:solidFill>
                <a:latin typeface="SimSun" panose="02010600030101010101" pitchFamily="2" charset="-122"/>
                <a:ea typeface="SimSun" panose="02010600030101010101" pitchFamily="2" charset="-122"/>
              </a:rPr>
              <a:t>中将我们需要的</a:t>
            </a:r>
            <a:r>
              <a:rPr lang="en-US" altLang="zh-CN" sz="2400" dirty="0">
                <a:solidFill>
                  <a:schemeClr val="tx1"/>
                </a:solidFill>
                <a:latin typeface="SimSun" panose="02010600030101010101" pitchFamily="2" charset="-122"/>
                <a:ea typeface="SimSun" panose="02010600030101010101" pitchFamily="2" charset="-122"/>
              </a:rPr>
              <a:t>45</a:t>
            </a:r>
            <a:r>
              <a:rPr lang="zh-CN" altLang="en-US" sz="2400" dirty="0">
                <a:solidFill>
                  <a:schemeClr val="tx1"/>
                </a:solidFill>
                <a:latin typeface="SimSun" panose="02010600030101010101" pitchFamily="2" charset="-122"/>
                <a:ea typeface="SimSun" panose="02010600030101010101" pitchFamily="2" charset="-122"/>
              </a:rPr>
              <a:t>种猫的图片添加进原数据集中。新数据集有</a:t>
            </a:r>
            <a:r>
              <a:rPr lang="zh-CN" altLang="en-US" sz="2400" dirty="0">
                <a:solidFill>
                  <a:srgbClr val="FF0000"/>
                </a:solidFill>
                <a:latin typeface="SimSun" panose="02010600030101010101" pitchFamily="2" charset="-122"/>
                <a:ea typeface="SimSun" panose="02010600030101010101" pitchFamily="2" charset="-122"/>
              </a:rPr>
              <a:t>约</a:t>
            </a:r>
            <a:r>
              <a:rPr lang="en-US" altLang="zh-CN" sz="2400" dirty="0">
                <a:solidFill>
                  <a:srgbClr val="FF0000"/>
                </a:solidFill>
                <a:latin typeface="SimSun" panose="02010600030101010101" pitchFamily="2" charset="-122"/>
                <a:ea typeface="SimSun" panose="02010600030101010101" pitchFamily="2" charset="-122"/>
              </a:rPr>
              <a:t>13</a:t>
            </a:r>
            <a:r>
              <a:rPr lang="zh-CN" altLang="en-US" sz="2400" dirty="0">
                <a:solidFill>
                  <a:srgbClr val="FF0000"/>
                </a:solidFill>
                <a:latin typeface="SimSun" panose="02010600030101010101" pitchFamily="2" charset="-122"/>
                <a:ea typeface="SimSun" panose="02010600030101010101" pitchFamily="2" charset="-122"/>
              </a:rPr>
              <a:t>万张</a:t>
            </a:r>
            <a:r>
              <a:rPr lang="zh-CN" altLang="en-US" sz="2400" dirty="0">
                <a:solidFill>
                  <a:schemeClr val="tx1"/>
                </a:solidFill>
                <a:latin typeface="SimSun" panose="02010600030101010101" pitchFamily="2" charset="-122"/>
                <a:ea typeface="SimSun" panose="02010600030101010101" pitchFamily="2" charset="-122"/>
              </a:rPr>
              <a:t>图片。其中，对应的</a:t>
            </a:r>
            <a:r>
              <a:rPr lang="en-US" altLang="zh-CN" sz="2400" dirty="0">
                <a:solidFill>
                  <a:schemeClr val="tx1"/>
                </a:solidFill>
                <a:latin typeface="SimSun" panose="02010600030101010101" pitchFamily="2" charset="-122"/>
                <a:ea typeface="SimSun" panose="02010600030101010101" pitchFamily="2" charset="-122"/>
              </a:rPr>
              <a:t>45</a:t>
            </a:r>
            <a:r>
              <a:rPr lang="zh-CN" altLang="en-US" sz="2400" dirty="0">
                <a:solidFill>
                  <a:schemeClr val="tx1"/>
                </a:solidFill>
                <a:latin typeface="SimSun" panose="02010600030101010101" pitchFamily="2" charset="-122"/>
                <a:ea typeface="SimSun" panose="02010600030101010101" pitchFamily="2" charset="-122"/>
              </a:rPr>
              <a:t>种猫的图片共</a:t>
            </a:r>
            <a:r>
              <a:rPr lang="zh-CN" altLang="en-US" sz="2400" dirty="0">
                <a:solidFill>
                  <a:srgbClr val="FF0000"/>
                </a:solidFill>
                <a:latin typeface="SimSun" panose="02010600030101010101" pitchFamily="2" charset="-122"/>
                <a:ea typeface="SimSun" panose="02010600030101010101" pitchFamily="2" charset="-122"/>
              </a:rPr>
              <a:t>约</a:t>
            </a:r>
            <a:r>
              <a:rPr lang="en-US" altLang="zh-CN" sz="2400" dirty="0">
                <a:solidFill>
                  <a:srgbClr val="FF0000"/>
                </a:solidFill>
                <a:latin typeface="SimSun" panose="02010600030101010101" pitchFamily="2" charset="-122"/>
                <a:ea typeface="SimSun" panose="02010600030101010101" pitchFamily="2" charset="-122"/>
              </a:rPr>
              <a:t>6</a:t>
            </a:r>
            <a:r>
              <a:rPr lang="zh-CN" altLang="en-US" sz="2400" dirty="0">
                <a:solidFill>
                  <a:srgbClr val="FF0000"/>
                </a:solidFill>
                <a:latin typeface="SimSun" panose="02010600030101010101" pitchFamily="2" charset="-122"/>
                <a:ea typeface="SimSun" panose="02010600030101010101" pitchFamily="2" charset="-122"/>
              </a:rPr>
              <a:t>万张</a:t>
            </a:r>
            <a:r>
              <a:rPr lang="zh-CN" altLang="en-US" sz="2400" dirty="0">
                <a:solidFill>
                  <a:schemeClr val="tx1"/>
                </a:solidFill>
                <a:latin typeface="SimSun" panose="02010600030101010101" pitchFamily="2" charset="-122"/>
                <a:ea typeface="SimSun" panose="02010600030101010101" pitchFamily="2" charset="-122"/>
              </a:rPr>
              <a:t>。</a:t>
            </a: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r>
              <a:rPr lang="en-US" altLang="zh-CN" b="1" dirty="0">
                <a:solidFill>
                  <a:schemeClr val="tx1"/>
                </a:solidFill>
                <a:latin typeface="SimSun" panose="02010600030101010101" pitchFamily="2" charset="-122"/>
                <a:ea typeface="SimSun" panose="02010600030101010101" pitchFamily="2" charset="-122"/>
              </a:rPr>
              <a:t>·</a:t>
            </a:r>
            <a:r>
              <a:rPr lang="zh-CN" altLang="en-US" b="1" dirty="0">
                <a:solidFill>
                  <a:schemeClr val="tx1"/>
                </a:solidFill>
                <a:latin typeface="SimSun" panose="02010600030101010101" pitchFamily="2" charset="-122"/>
                <a:ea typeface="SimSun" panose="02010600030101010101" pitchFamily="2" charset="-122"/>
              </a:rPr>
              <a:t>问题：</a:t>
            </a:r>
            <a:endParaRPr lang="en-US" altLang="zh-CN" b="1"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r>
              <a:rPr lang="en-US" altLang="zh-CN" sz="2400" dirty="0">
                <a:solidFill>
                  <a:schemeClr val="tx1"/>
                </a:solidFill>
                <a:latin typeface="SimSun" panose="02010600030101010101" pitchFamily="2" charset="-122"/>
                <a:ea typeface="SimSun" panose="02010600030101010101" pitchFamily="2" charset="-122"/>
              </a:rPr>
              <a:t>	</a:t>
            </a:r>
            <a:r>
              <a:rPr lang="zh-CN" altLang="en-US" sz="2400" dirty="0">
                <a:solidFill>
                  <a:schemeClr val="tx1"/>
                </a:solidFill>
                <a:latin typeface="SimSun" panose="02010600030101010101" pitchFamily="2" charset="-122"/>
                <a:ea typeface="SimSun" panose="02010600030101010101" pitchFamily="2" charset="-122"/>
              </a:rPr>
              <a:t>新数据集质量显著较差，不仅有十分多的误分类出现，甚至很多图片根本不是猫！同时，各种类的数量有较严重的不均衡，又一些类图片有</a:t>
            </a:r>
            <a:r>
              <a:rPr lang="zh-CN" altLang="en-US" sz="2400" dirty="0">
                <a:solidFill>
                  <a:srgbClr val="FF0000"/>
                </a:solidFill>
                <a:latin typeface="SimSun" panose="02010600030101010101" pitchFamily="2" charset="-122"/>
                <a:ea typeface="SimSun" panose="02010600030101010101" pitchFamily="2" charset="-122"/>
              </a:rPr>
              <a:t>数千张</a:t>
            </a:r>
            <a:r>
              <a:rPr lang="zh-CN" altLang="en-US" sz="2400" dirty="0">
                <a:solidFill>
                  <a:schemeClr val="tx1"/>
                </a:solidFill>
                <a:latin typeface="SimSun" panose="02010600030101010101" pitchFamily="2" charset="-122"/>
                <a:ea typeface="SimSun" panose="02010600030101010101" pitchFamily="2" charset="-122"/>
              </a:rPr>
              <a:t>，而有一种甚至只有</a:t>
            </a:r>
            <a:r>
              <a:rPr lang="en-US" altLang="zh-CN" sz="2400" dirty="0">
                <a:solidFill>
                  <a:srgbClr val="FF0000"/>
                </a:solidFill>
                <a:latin typeface="SimSun" panose="02010600030101010101" pitchFamily="2" charset="-122"/>
                <a:ea typeface="SimSun" panose="02010600030101010101" pitchFamily="2" charset="-122"/>
              </a:rPr>
              <a:t>19</a:t>
            </a:r>
            <a:r>
              <a:rPr lang="zh-CN" altLang="en-US" sz="2400" dirty="0">
                <a:solidFill>
                  <a:srgbClr val="FF0000"/>
                </a:solidFill>
                <a:latin typeface="SimSun" panose="02010600030101010101" pitchFamily="2" charset="-122"/>
                <a:ea typeface="SimSun" panose="02010600030101010101" pitchFamily="2" charset="-122"/>
              </a:rPr>
              <a:t>张</a:t>
            </a:r>
            <a:r>
              <a:rPr lang="zh-CN" altLang="en-US" sz="2400" dirty="0">
                <a:solidFill>
                  <a:schemeClr val="tx1"/>
                </a:solidFill>
                <a:latin typeface="SimSun" panose="02010600030101010101" pitchFamily="2" charset="-122"/>
                <a:ea typeface="SimSun" panose="02010600030101010101" pitchFamily="2" charset="-122"/>
              </a:rPr>
              <a:t>。</a:t>
            </a: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r>
              <a:rPr lang="en-US" altLang="zh-CN" sz="2400" dirty="0">
                <a:solidFill>
                  <a:schemeClr val="tx1"/>
                </a:solidFill>
                <a:latin typeface="SimSun" panose="02010600030101010101" pitchFamily="2" charset="-122"/>
                <a:ea typeface="SimSun" panose="02010600030101010101" pitchFamily="2" charset="-122"/>
              </a:rPr>
              <a:t>		</a:t>
            </a:r>
          </a:p>
          <a:p>
            <a:pPr marL="0" indent="0" hangingPunct="1">
              <a:spcBef>
                <a:spcPts val="0"/>
              </a:spcBef>
              <a:buSzPct val="100000"/>
              <a:buNone/>
              <a:defRPr/>
            </a:pP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r>
              <a:rPr lang="en-US" altLang="zh-CN" sz="1800" dirty="0">
                <a:solidFill>
                  <a:schemeClr val="tx1"/>
                </a:solidFill>
                <a:latin typeface="SimSun" panose="02010600030101010101" pitchFamily="2" charset="-122"/>
                <a:ea typeface="SimSun" panose="02010600030101010101" pitchFamily="2" charset="-122"/>
              </a:rPr>
              <a:t>[1]</a:t>
            </a:r>
            <a:r>
              <a:rPr lang="en" altLang="zh-CN" sz="1800" dirty="0">
                <a:solidFill>
                  <a:schemeClr val="tx1"/>
                </a:solidFill>
                <a:latin typeface="SimSun" panose="02010600030101010101" pitchFamily="2" charset="-122"/>
                <a:ea typeface="SimSun" panose="02010600030101010101" pitchFamily="2" charset="-122"/>
              </a:rPr>
              <a:t> </a:t>
            </a:r>
            <a:r>
              <a:rPr lang="en" altLang="zh-CN" sz="1800" dirty="0">
                <a:solidFill>
                  <a:schemeClr val="tx1"/>
                </a:solidFill>
                <a:latin typeface="SimSun" panose="02010600030101010101" pitchFamily="2" charset="-122"/>
                <a:ea typeface="SimSun" panose="02010600030101010101" pitchFamily="2" charset="-122"/>
                <a:hlinkClick r:id="rId2"/>
              </a:rPr>
              <a:t>https://www.kaggle.com/zippyz/cats-and-dogs-breeds-classification-oxford-dataset</a:t>
            </a:r>
            <a:endParaRPr lang="en" altLang="zh-CN" sz="18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r>
              <a:rPr lang="en-US" altLang="zh-CN" sz="1800" dirty="0">
                <a:solidFill>
                  <a:schemeClr val="tx1"/>
                </a:solidFill>
                <a:latin typeface="SimSun" panose="02010600030101010101" pitchFamily="2" charset="-122"/>
                <a:ea typeface="SimSun" panose="02010600030101010101" pitchFamily="2" charset="-122"/>
              </a:rPr>
              <a:t>[2]</a:t>
            </a:r>
            <a:r>
              <a:rPr lang="en" altLang="zh-CN" sz="1800" dirty="0">
                <a:solidFill>
                  <a:schemeClr val="tx1"/>
                </a:solidFill>
                <a:latin typeface="SimSun" panose="02010600030101010101" pitchFamily="2" charset="-122"/>
                <a:ea typeface="SimSun" panose="02010600030101010101" pitchFamily="2" charset="-122"/>
              </a:rPr>
              <a:t> </a:t>
            </a:r>
            <a:r>
              <a:rPr lang="en" altLang="zh-CN" sz="1800" dirty="0">
                <a:solidFill>
                  <a:schemeClr val="tx1"/>
                </a:solidFill>
                <a:latin typeface="SimSun" panose="02010600030101010101" pitchFamily="2" charset="-122"/>
                <a:ea typeface="SimSun" panose="02010600030101010101" pitchFamily="2" charset="-122"/>
                <a:hlinkClick r:id="rId3"/>
              </a:rPr>
              <a:t>https://www.kaggle.com/ma7555/cat-breeds-dataset</a:t>
            </a:r>
            <a:endParaRPr lang="en-US" altLang="zh-CN" sz="18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r>
              <a:rPr lang="en-US" altLang="zh-CN" sz="2400" dirty="0">
                <a:solidFill>
                  <a:schemeClr val="tx1"/>
                </a:solidFill>
                <a:latin typeface="SimSun" panose="02010600030101010101" pitchFamily="2" charset="-122"/>
                <a:ea typeface="SimSun" panose="02010600030101010101" pitchFamily="2" charset="-122"/>
              </a:rPr>
              <a:t>		</a:t>
            </a:r>
          </a:p>
        </p:txBody>
      </p:sp>
      <p:pic>
        <p:nvPicPr>
          <p:cNvPr id="3" name="图片 2">
            <a:extLst>
              <a:ext uri="{FF2B5EF4-FFF2-40B4-BE49-F238E27FC236}">
                <a16:creationId xmlns:a16="http://schemas.microsoft.com/office/drawing/2014/main" id="{F6AADB8E-8666-0148-BE2B-4D304ED588DA}"/>
              </a:ext>
            </a:extLst>
          </p:cNvPr>
          <p:cNvPicPr>
            <a:picLocks noChangeAspect="1"/>
          </p:cNvPicPr>
          <p:nvPr/>
        </p:nvPicPr>
        <p:blipFill>
          <a:blip r:embed="rId4"/>
          <a:stretch>
            <a:fillRect/>
          </a:stretch>
        </p:blipFill>
        <p:spPr>
          <a:xfrm>
            <a:off x="2961683" y="5333985"/>
            <a:ext cx="1718805" cy="2360492"/>
          </a:xfrm>
          <a:prstGeom prst="rect">
            <a:avLst/>
          </a:prstGeom>
        </p:spPr>
      </p:pic>
      <p:pic>
        <p:nvPicPr>
          <p:cNvPr id="4" name="图片 3">
            <a:extLst>
              <a:ext uri="{FF2B5EF4-FFF2-40B4-BE49-F238E27FC236}">
                <a16:creationId xmlns:a16="http://schemas.microsoft.com/office/drawing/2014/main" id="{DDF0A5ED-232C-0543-AE16-13ABB0565B5E}"/>
              </a:ext>
            </a:extLst>
          </p:cNvPr>
          <p:cNvPicPr>
            <a:picLocks noChangeAspect="1"/>
          </p:cNvPicPr>
          <p:nvPr/>
        </p:nvPicPr>
        <p:blipFill>
          <a:blip r:embed="rId5"/>
          <a:stretch>
            <a:fillRect/>
          </a:stretch>
        </p:blipFill>
        <p:spPr>
          <a:xfrm>
            <a:off x="4680488" y="5338541"/>
            <a:ext cx="2617707" cy="2355936"/>
          </a:xfrm>
          <a:prstGeom prst="rect">
            <a:avLst/>
          </a:prstGeom>
        </p:spPr>
      </p:pic>
      <p:sp>
        <p:nvSpPr>
          <p:cNvPr id="5" name="文本框 4">
            <a:extLst>
              <a:ext uri="{FF2B5EF4-FFF2-40B4-BE49-F238E27FC236}">
                <a16:creationId xmlns:a16="http://schemas.microsoft.com/office/drawing/2014/main" id="{F00D19BE-22DA-A94E-839F-FDE5CC76F641}"/>
              </a:ext>
            </a:extLst>
          </p:cNvPr>
          <p:cNvSpPr txBox="1"/>
          <p:nvPr/>
        </p:nvSpPr>
        <p:spPr>
          <a:xfrm>
            <a:off x="3821085" y="7868272"/>
            <a:ext cx="2641750"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a:ln>
                  <a:noFill/>
                </a:ln>
                <a:solidFill>
                  <a:srgbClr val="000000"/>
                </a:solidFill>
                <a:effectLst/>
                <a:uFillTx/>
                <a:latin typeface="FangSong" panose="02010609060101010101" pitchFamily="49" charset="-122"/>
                <a:ea typeface="FangSong" panose="02010609060101010101" pitchFamily="49" charset="-122"/>
                <a:sym typeface="Helvetica Neue"/>
              </a:rPr>
              <a:t>出现在猫数据集中的兔子</a:t>
            </a:r>
          </a:p>
        </p:txBody>
      </p:sp>
    </p:spTree>
    <p:extLst>
      <p:ext uri="{BB962C8B-B14F-4D97-AF65-F5344CB8AC3E}">
        <p14:creationId xmlns:p14="http://schemas.microsoft.com/office/powerpoint/2010/main" val="188835116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p:txBody>
          <a:bodyPr/>
          <a:lstStyle/>
          <a:p>
            <a:r>
              <a:rPr lang="zh-CN" altLang="en-US" dirty="0"/>
              <a:t>分类器的构建</a:t>
            </a:r>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982732" y="1505737"/>
            <a:ext cx="11433106"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spcBef>
                <a:spcPts val="0"/>
              </a:spcBef>
              <a:buSzPct val="100000"/>
              <a:buNone/>
              <a:defRPr/>
            </a:pPr>
            <a:r>
              <a:rPr lang="en-US" altLang="zh-CN" b="1" dirty="0">
                <a:solidFill>
                  <a:schemeClr val="tx1"/>
                </a:solidFill>
                <a:latin typeface="SimSun" panose="02010600030101010101" pitchFamily="2" charset="-122"/>
                <a:ea typeface="SimSun" panose="02010600030101010101" pitchFamily="2" charset="-122"/>
              </a:rPr>
              <a:t>·</a:t>
            </a:r>
            <a:r>
              <a:rPr lang="zh-CN" altLang="en-US" b="1" dirty="0">
                <a:solidFill>
                  <a:schemeClr val="tx1"/>
                </a:solidFill>
                <a:latin typeface="SimSun" panose="02010600030101010101" pitchFamily="2" charset="-122"/>
                <a:ea typeface="SimSun" panose="02010600030101010101" pitchFamily="2" charset="-122"/>
              </a:rPr>
              <a:t> 解决方法：</a:t>
            </a:r>
            <a:endParaRPr lang="en-US" altLang="zh-CN" b="1"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r>
              <a:rPr lang="en-US" altLang="zh-CN" b="1" dirty="0">
                <a:solidFill>
                  <a:schemeClr val="tx1"/>
                </a:solidFill>
                <a:latin typeface="SimSun" panose="02010600030101010101" pitchFamily="2" charset="-122"/>
                <a:ea typeface="SimSun" panose="02010600030101010101" pitchFamily="2" charset="-122"/>
              </a:rPr>
              <a:t>	</a:t>
            </a:r>
            <a:r>
              <a:rPr lang="zh-CN" altLang="en-US" sz="2400" dirty="0">
                <a:solidFill>
                  <a:schemeClr val="tx1"/>
                </a:solidFill>
                <a:latin typeface="SimSun" panose="02010600030101010101" pitchFamily="2" charset="-122"/>
                <a:ea typeface="SimSun" panose="02010600030101010101" pitchFamily="2" charset="-122"/>
              </a:rPr>
              <a:t>首先利用</a:t>
            </a:r>
            <a:r>
              <a:rPr lang="en-US" altLang="zh-CN" sz="2400" dirty="0">
                <a:solidFill>
                  <a:schemeClr val="tx1"/>
                </a:solidFill>
                <a:latin typeface="SimSun" panose="02010600030101010101" pitchFamily="2" charset="-122"/>
                <a:ea typeface="SimSun" panose="02010600030101010101" pitchFamily="2" charset="-122"/>
              </a:rPr>
              <a:t>Faster</a:t>
            </a:r>
            <a:r>
              <a:rPr lang="zh-CN" altLang="en-US" sz="2400" dirty="0">
                <a:solidFill>
                  <a:schemeClr val="tx1"/>
                </a:solidFill>
                <a:latin typeface="SimSun" panose="02010600030101010101" pitchFamily="2" charset="-122"/>
                <a:ea typeface="SimSun" panose="02010600030101010101" pitchFamily="2" charset="-122"/>
              </a:rPr>
              <a:t> </a:t>
            </a:r>
            <a:r>
              <a:rPr lang="en-US" altLang="zh-CN" sz="2400" dirty="0">
                <a:solidFill>
                  <a:schemeClr val="tx1"/>
                </a:solidFill>
                <a:latin typeface="SimSun" panose="02010600030101010101" pitchFamily="2" charset="-122"/>
                <a:ea typeface="SimSun" panose="02010600030101010101" pitchFamily="2" charset="-122"/>
              </a:rPr>
              <a:t>R-CNN</a:t>
            </a:r>
            <a:r>
              <a:rPr lang="zh-CN" altLang="en-US" sz="2400" dirty="0">
                <a:solidFill>
                  <a:schemeClr val="tx1"/>
                </a:solidFill>
                <a:latin typeface="SimSun" panose="02010600030101010101" pitchFamily="2" charset="-122"/>
                <a:ea typeface="SimSun" panose="02010600030101010101" pitchFamily="2" charset="-122"/>
              </a:rPr>
              <a:t>筛选掉不是猫的图。</a:t>
            </a: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r>
              <a:rPr lang="en-US" altLang="zh-CN" sz="2400" dirty="0">
                <a:solidFill>
                  <a:schemeClr val="tx1"/>
                </a:solidFill>
                <a:latin typeface="SimSun" panose="02010600030101010101" pitchFamily="2" charset="-122"/>
                <a:ea typeface="SimSun" panose="02010600030101010101" pitchFamily="2" charset="-122"/>
              </a:rPr>
              <a:t>	</a:t>
            </a:r>
            <a:r>
              <a:rPr lang="zh-CN" altLang="en-US" sz="2400" dirty="0">
                <a:solidFill>
                  <a:schemeClr val="tx1"/>
                </a:solidFill>
                <a:latin typeface="SimSun" panose="02010600030101010101" pitchFamily="2" charset="-122"/>
                <a:ea typeface="SimSun" panose="02010600030101010101" pitchFamily="2" charset="-122"/>
              </a:rPr>
              <a:t>筛选后数据集大小为</a:t>
            </a:r>
            <a:r>
              <a:rPr lang="zh-CN" altLang="en-US" sz="2400" dirty="0">
                <a:solidFill>
                  <a:srgbClr val="FF0000"/>
                </a:solidFill>
                <a:latin typeface="SimSun" panose="02010600030101010101" pitchFamily="2" charset="-122"/>
                <a:ea typeface="SimSun" panose="02010600030101010101" pitchFamily="2" charset="-122"/>
              </a:rPr>
              <a:t>约</a:t>
            </a:r>
            <a:r>
              <a:rPr lang="en-US" altLang="zh-CN" sz="2400" dirty="0">
                <a:solidFill>
                  <a:srgbClr val="FF0000"/>
                </a:solidFill>
                <a:latin typeface="SimSun" panose="02010600030101010101" pitchFamily="2" charset="-122"/>
                <a:ea typeface="SimSun" panose="02010600030101010101" pitchFamily="2" charset="-122"/>
              </a:rPr>
              <a:t>4</a:t>
            </a:r>
            <a:r>
              <a:rPr lang="zh-CN" altLang="en-US" sz="2400" dirty="0">
                <a:solidFill>
                  <a:srgbClr val="FF0000"/>
                </a:solidFill>
                <a:latin typeface="SimSun" panose="02010600030101010101" pitchFamily="2" charset="-122"/>
                <a:ea typeface="SimSun" panose="02010600030101010101" pitchFamily="2" charset="-122"/>
              </a:rPr>
              <a:t>万</a:t>
            </a:r>
            <a:r>
              <a:rPr lang="en-US" altLang="zh-CN" sz="2400" dirty="0">
                <a:solidFill>
                  <a:srgbClr val="FF0000"/>
                </a:solidFill>
                <a:latin typeface="SimSun" panose="02010600030101010101" pitchFamily="2" charset="-122"/>
                <a:ea typeface="SimSun" panose="02010600030101010101" pitchFamily="2" charset="-122"/>
              </a:rPr>
              <a:t>5</a:t>
            </a:r>
            <a:r>
              <a:rPr lang="zh-CN" altLang="en-US" sz="2400" dirty="0">
                <a:solidFill>
                  <a:srgbClr val="FF0000"/>
                </a:solidFill>
                <a:latin typeface="SimSun" panose="02010600030101010101" pitchFamily="2" charset="-122"/>
                <a:ea typeface="SimSun" panose="02010600030101010101" pitchFamily="2" charset="-122"/>
              </a:rPr>
              <a:t>千张图</a:t>
            </a:r>
            <a:r>
              <a:rPr lang="zh-CN" altLang="en-US" sz="2400" dirty="0">
                <a:solidFill>
                  <a:schemeClr val="tx1"/>
                </a:solidFill>
                <a:latin typeface="SimSun" panose="02010600030101010101" pitchFamily="2" charset="-122"/>
                <a:ea typeface="SimSun" panose="02010600030101010101" pitchFamily="2" charset="-122"/>
              </a:rPr>
              <a:t>。</a:t>
            </a: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r>
              <a:rPr lang="en-US" altLang="zh-CN" sz="2400" b="1" dirty="0">
                <a:solidFill>
                  <a:schemeClr val="tx1"/>
                </a:solidFill>
                <a:latin typeface="SimSun" panose="02010600030101010101" pitchFamily="2" charset="-122"/>
                <a:ea typeface="SimSun" panose="02010600030101010101" pitchFamily="2" charset="-122"/>
              </a:rPr>
              <a:t>	</a:t>
            </a:r>
          </a:p>
          <a:p>
            <a:pPr marL="0" indent="0" hangingPunct="1">
              <a:spcBef>
                <a:spcPts val="0"/>
              </a:spcBef>
              <a:buSzPct val="100000"/>
              <a:buNone/>
              <a:defRPr/>
            </a:pPr>
            <a:r>
              <a:rPr lang="en-US" altLang="zh-CN" b="1" dirty="0">
                <a:solidFill>
                  <a:schemeClr val="tx1"/>
                </a:solidFill>
                <a:latin typeface="SimSun" panose="02010600030101010101" pitchFamily="2" charset="-122"/>
                <a:ea typeface="SimSun" panose="02010600030101010101" pitchFamily="2" charset="-122"/>
              </a:rPr>
              <a:t>·</a:t>
            </a:r>
            <a:r>
              <a:rPr lang="zh-CN" altLang="en-US" b="1" dirty="0">
                <a:solidFill>
                  <a:schemeClr val="tx1"/>
                </a:solidFill>
                <a:latin typeface="SimSun" panose="02010600030101010101" pitchFamily="2" charset="-122"/>
                <a:ea typeface="SimSun" panose="02010600030101010101" pitchFamily="2" charset="-122"/>
              </a:rPr>
              <a:t>筛选除去新数据集中误分类的图片</a:t>
            </a:r>
            <a:endParaRPr lang="en-US" altLang="zh-CN" b="1"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r>
              <a:rPr lang="en-US" altLang="zh-CN" sz="2400" dirty="0">
                <a:solidFill>
                  <a:schemeClr val="tx1"/>
                </a:solidFill>
                <a:latin typeface="SimSun" panose="02010600030101010101" pitchFamily="2" charset="-122"/>
                <a:ea typeface="SimSun" panose="02010600030101010101" pitchFamily="2" charset="-122"/>
              </a:rPr>
              <a:t>	</a:t>
            </a:r>
            <a:r>
              <a:rPr lang="zh-CN" altLang="en-US" sz="2400" dirty="0">
                <a:solidFill>
                  <a:schemeClr val="tx1"/>
                </a:solidFill>
                <a:latin typeface="SimSun" panose="02010600030101010101" pitchFamily="2" charset="-122"/>
                <a:ea typeface="SimSun" panose="02010600030101010101" pitchFamily="2" charset="-122"/>
              </a:rPr>
              <a:t>利用质量较高的原数据集训练得到的模型，对新数据集进行一定的筛选。类似半监督学习的方法。</a:t>
            </a: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r>
              <a:rPr lang="en-US" altLang="zh-CN" sz="2400" dirty="0">
                <a:solidFill>
                  <a:schemeClr val="tx1"/>
                </a:solidFill>
                <a:latin typeface="SimSun" panose="02010600030101010101" pitchFamily="2" charset="-122"/>
                <a:ea typeface="SimSun" panose="02010600030101010101" pitchFamily="2" charset="-122"/>
              </a:rPr>
              <a:t>	</a:t>
            </a:r>
            <a:r>
              <a:rPr lang="zh-CN" altLang="en-US" sz="2400" dirty="0">
                <a:solidFill>
                  <a:schemeClr val="tx1"/>
                </a:solidFill>
                <a:latin typeface="SimSun" panose="02010600030101010101" pitchFamily="2" charset="-122"/>
                <a:ea typeface="SimSun" panose="02010600030101010101" pitchFamily="2" charset="-122"/>
              </a:rPr>
              <a:t>首先，在原数据集上通过迁移学习的方式训练得到以</a:t>
            </a:r>
            <a:r>
              <a:rPr lang="en-US" altLang="zh-CN" sz="2400" dirty="0">
                <a:solidFill>
                  <a:schemeClr val="tx1"/>
                </a:solidFill>
                <a:latin typeface="SimSun" panose="02010600030101010101" pitchFamily="2" charset="-122"/>
                <a:ea typeface="SimSun" panose="02010600030101010101" pitchFamily="2" charset="-122"/>
              </a:rPr>
              <a:t>ResNet34</a:t>
            </a:r>
            <a:r>
              <a:rPr lang="zh-CN" altLang="en-US" sz="2400" dirty="0">
                <a:solidFill>
                  <a:schemeClr val="tx1"/>
                </a:solidFill>
                <a:latin typeface="SimSun" panose="02010600030101010101" pitchFamily="2" charset="-122"/>
                <a:ea typeface="SimSun" panose="02010600030101010101" pitchFamily="2" charset="-122"/>
              </a:rPr>
              <a:t>、</a:t>
            </a:r>
            <a:r>
              <a:rPr lang="en-US" altLang="zh-CN" sz="2400" dirty="0">
                <a:solidFill>
                  <a:schemeClr val="tx1"/>
                </a:solidFill>
                <a:latin typeface="SimSun" panose="02010600030101010101" pitchFamily="2" charset="-122"/>
                <a:ea typeface="SimSun" panose="02010600030101010101" pitchFamily="2" charset="-122"/>
              </a:rPr>
              <a:t>ResNet50</a:t>
            </a:r>
            <a:r>
              <a:rPr lang="zh-CN" altLang="en-US" sz="2400" dirty="0">
                <a:solidFill>
                  <a:schemeClr val="tx1"/>
                </a:solidFill>
                <a:latin typeface="SimSun" panose="02010600030101010101" pitchFamily="2" charset="-122"/>
                <a:ea typeface="SimSun" panose="02010600030101010101" pitchFamily="2" charset="-122"/>
              </a:rPr>
              <a:t>、</a:t>
            </a:r>
            <a:r>
              <a:rPr lang="en-US" altLang="zh-CN" sz="2400" dirty="0">
                <a:solidFill>
                  <a:schemeClr val="tx1"/>
                </a:solidFill>
                <a:latin typeface="SimSun" panose="02010600030101010101" pitchFamily="2" charset="-122"/>
                <a:ea typeface="SimSun" panose="02010600030101010101" pitchFamily="2" charset="-122"/>
              </a:rPr>
              <a:t>ResNet101,ResNet152	</a:t>
            </a:r>
            <a:r>
              <a:rPr lang="zh-CN" altLang="en-US" sz="2400" dirty="0">
                <a:solidFill>
                  <a:schemeClr val="tx1"/>
                </a:solidFill>
                <a:latin typeface="SimSun" panose="02010600030101010101" pitchFamily="2" charset="-122"/>
                <a:ea typeface="SimSun" panose="02010600030101010101" pitchFamily="2" charset="-122"/>
              </a:rPr>
              <a:t>为核心的</a:t>
            </a:r>
            <a:r>
              <a:rPr lang="en-US" altLang="zh-CN" sz="2400" dirty="0">
                <a:solidFill>
                  <a:schemeClr val="tx1"/>
                </a:solidFill>
                <a:latin typeface="SimSun" panose="02010600030101010101" pitchFamily="2" charset="-122"/>
                <a:ea typeface="SimSun" panose="02010600030101010101" pitchFamily="2" charset="-122"/>
              </a:rPr>
              <a:t>4</a:t>
            </a:r>
            <a:r>
              <a:rPr lang="zh-CN" altLang="en-US" sz="2400" dirty="0">
                <a:solidFill>
                  <a:schemeClr val="tx1"/>
                </a:solidFill>
                <a:latin typeface="SimSun" panose="02010600030101010101" pitchFamily="2" charset="-122"/>
                <a:ea typeface="SimSun" panose="02010600030101010101" pitchFamily="2" charset="-122"/>
              </a:rPr>
              <a:t>个模型，然后对其预测的分数进行平均后得到最终的分数，通过</a:t>
            </a:r>
            <a:r>
              <a:rPr lang="en-US" altLang="zh-CN" sz="2400" dirty="0" err="1">
                <a:solidFill>
                  <a:schemeClr val="tx1"/>
                </a:solidFill>
                <a:latin typeface="SimSun" panose="02010600030101010101" pitchFamily="2" charset="-122"/>
                <a:ea typeface="SimSun" panose="02010600030101010101" pitchFamily="2" charset="-122"/>
              </a:rPr>
              <a:t>softmax</a:t>
            </a:r>
            <a:r>
              <a:rPr lang="zh-CN" altLang="en-US" sz="2400" dirty="0">
                <a:solidFill>
                  <a:schemeClr val="tx1"/>
                </a:solidFill>
                <a:latin typeface="SimSun" panose="02010600030101010101" pitchFamily="2" charset="-122"/>
                <a:ea typeface="SimSun" panose="02010600030101010101" pitchFamily="2" charset="-122"/>
              </a:rPr>
              <a:t>得到预测的概率。</a:t>
            </a: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r>
              <a:rPr lang="en-US" altLang="zh-CN" sz="2400" dirty="0">
                <a:solidFill>
                  <a:schemeClr val="tx1"/>
                </a:solidFill>
                <a:latin typeface="SimSun" panose="02010600030101010101" pitchFamily="2" charset="-122"/>
                <a:ea typeface="SimSun" panose="02010600030101010101" pitchFamily="2" charset="-122"/>
              </a:rPr>
              <a:t>	</a:t>
            </a:r>
            <a:r>
              <a:rPr lang="zh-CN" altLang="en-US" sz="2400" dirty="0">
                <a:solidFill>
                  <a:schemeClr val="tx1"/>
                </a:solidFill>
                <a:latin typeface="SimSun" panose="02010600030101010101" pitchFamily="2" charset="-122"/>
                <a:ea typeface="SimSun" panose="02010600030101010101" pitchFamily="2" charset="-122"/>
              </a:rPr>
              <a:t>在原测试集上预测得结果：</a:t>
            </a: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r>
              <a:rPr lang="en-US" altLang="zh-CN" sz="2400" dirty="0">
                <a:solidFill>
                  <a:schemeClr val="tx1"/>
                </a:solidFill>
                <a:latin typeface="SimSun" panose="02010600030101010101" pitchFamily="2" charset="-122"/>
                <a:ea typeface="SimSun" panose="02010600030101010101" pitchFamily="2" charset="-122"/>
              </a:rPr>
              <a:t>	</a:t>
            </a:r>
            <a:r>
              <a:rPr lang="en-US" altLang="zh-CN" sz="2400" dirty="0">
                <a:solidFill>
                  <a:srgbClr val="FF0000"/>
                </a:solidFill>
                <a:latin typeface="SimSun" panose="02010600030101010101" pitchFamily="2" charset="-122"/>
                <a:ea typeface="SimSun" panose="02010600030101010101" pitchFamily="2" charset="-122"/>
              </a:rPr>
              <a:t>top1</a:t>
            </a:r>
            <a:r>
              <a:rPr lang="zh-CN" altLang="en-US" sz="2400" dirty="0">
                <a:solidFill>
                  <a:srgbClr val="FF0000"/>
                </a:solidFill>
                <a:latin typeface="SimSun" panose="02010600030101010101" pitchFamily="2" charset="-122"/>
                <a:ea typeface="SimSun" panose="02010600030101010101" pitchFamily="2" charset="-122"/>
              </a:rPr>
              <a:t>正确率：</a:t>
            </a:r>
            <a:r>
              <a:rPr lang="en-US" altLang="zh-CN" sz="2400" dirty="0">
                <a:solidFill>
                  <a:srgbClr val="FF0000"/>
                </a:solidFill>
                <a:latin typeface="SimSun" panose="02010600030101010101" pitchFamily="2" charset="-122"/>
                <a:ea typeface="SimSun" panose="02010600030101010101" pitchFamily="2" charset="-122"/>
              </a:rPr>
              <a:t>66.44%</a:t>
            </a:r>
            <a:r>
              <a:rPr lang="zh-CN" altLang="en-US" sz="2400" dirty="0">
                <a:solidFill>
                  <a:srgbClr val="FF0000"/>
                </a:solidFill>
                <a:latin typeface="SimSun" panose="02010600030101010101" pitchFamily="2" charset="-122"/>
                <a:ea typeface="SimSun" panose="02010600030101010101" pitchFamily="2" charset="-122"/>
              </a:rPr>
              <a:t>，</a:t>
            </a:r>
            <a:r>
              <a:rPr lang="en-US" altLang="zh-CN" sz="2400" dirty="0">
                <a:solidFill>
                  <a:srgbClr val="FF0000"/>
                </a:solidFill>
                <a:latin typeface="SimSun" panose="02010600030101010101" pitchFamily="2" charset="-122"/>
                <a:ea typeface="SimSun" panose="02010600030101010101" pitchFamily="2" charset="-122"/>
              </a:rPr>
              <a:t>top3</a:t>
            </a:r>
            <a:r>
              <a:rPr lang="zh-CN" altLang="en-US" sz="2400" dirty="0">
                <a:solidFill>
                  <a:srgbClr val="FF0000"/>
                </a:solidFill>
                <a:latin typeface="SimSun" panose="02010600030101010101" pitchFamily="2" charset="-122"/>
                <a:ea typeface="SimSun" panose="02010600030101010101" pitchFamily="2" charset="-122"/>
              </a:rPr>
              <a:t>正确率：</a:t>
            </a:r>
            <a:r>
              <a:rPr lang="en-US" altLang="zh-CN" sz="2400" dirty="0">
                <a:solidFill>
                  <a:srgbClr val="FF0000"/>
                </a:solidFill>
                <a:latin typeface="SimSun" panose="02010600030101010101" pitchFamily="2" charset="-122"/>
                <a:ea typeface="SimSun" panose="02010600030101010101" pitchFamily="2" charset="-122"/>
              </a:rPr>
              <a:t>87.11%</a:t>
            </a:r>
            <a:r>
              <a:rPr lang="zh-CN" altLang="en-US" sz="2400" dirty="0">
                <a:solidFill>
                  <a:srgbClr val="FF0000"/>
                </a:solidFill>
                <a:latin typeface="SimSun" panose="02010600030101010101" pitchFamily="2" charset="-122"/>
                <a:ea typeface="SimSun" panose="02010600030101010101" pitchFamily="2" charset="-122"/>
              </a:rPr>
              <a:t>，</a:t>
            </a:r>
            <a:r>
              <a:rPr lang="en-US" altLang="zh-CN" sz="2400" dirty="0">
                <a:solidFill>
                  <a:srgbClr val="FF0000"/>
                </a:solidFill>
                <a:latin typeface="SimSun" panose="02010600030101010101" pitchFamily="2" charset="-122"/>
                <a:ea typeface="SimSun" panose="02010600030101010101" pitchFamily="2" charset="-122"/>
              </a:rPr>
              <a:t>top5</a:t>
            </a:r>
            <a:r>
              <a:rPr lang="zh-CN" altLang="en-US" sz="2400" dirty="0">
                <a:solidFill>
                  <a:srgbClr val="FF0000"/>
                </a:solidFill>
                <a:latin typeface="SimSun" panose="02010600030101010101" pitchFamily="2" charset="-122"/>
                <a:ea typeface="SimSun" panose="02010600030101010101" pitchFamily="2" charset="-122"/>
              </a:rPr>
              <a:t>正确率</a:t>
            </a:r>
            <a:r>
              <a:rPr lang="en-US" altLang="zh-CN" sz="2400" dirty="0">
                <a:solidFill>
                  <a:srgbClr val="FF0000"/>
                </a:solidFill>
                <a:latin typeface="SimSun" panose="02010600030101010101" pitchFamily="2" charset="-122"/>
                <a:ea typeface="SimSun" panose="02010600030101010101" pitchFamily="2" charset="-122"/>
              </a:rPr>
              <a:t>92.67%</a:t>
            </a:r>
          </a:p>
          <a:p>
            <a:pPr marL="0" indent="0" hangingPunct="1">
              <a:spcBef>
                <a:spcPts val="0"/>
              </a:spcBef>
              <a:buSzPct val="100000"/>
              <a:buNone/>
              <a:defRPr/>
            </a:pPr>
            <a:r>
              <a:rPr lang="en-US" altLang="zh-CN" sz="2400" dirty="0">
                <a:solidFill>
                  <a:schemeClr val="tx1"/>
                </a:solidFill>
                <a:latin typeface="SimSun" panose="02010600030101010101" pitchFamily="2" charset="-122"/>
                <a:ea typeface="SimSun" panose="02010600030101010101" pitchFamily="2" charset="-122"/>
              </a:rPr>
              <a:t>	</a:t>
            </a:r>
            <a:r>
              <a:rPr lang="zh-CN" altLang="en-US" sz="2400" dirty="0">
                <a:solidFill>
                  <a:schemeClr val="tx1"/>
                </a:solidFill>
                <a:latin typeface="SimSun" panose="02010600030101010101" pitchFamily="2" charset="-122"/>
                <a:ea typeface="SimSun" panose="02010600030101010101" pitchFamily="2" charset="-122"/>
              </a:rPr>
              <a:t>这种</a:t>
            </a:r>
            <a:r>
              <a:rPr lang="en-US" altLang="zh-CN" sz="2400" dirty="0">
                <a:solidFill>
                  <a:schemeClr val="tx1"/>
                </a:solidFill>
                <a:latin typeface="SimSun" panose="02010600030101010101" pitchFamily="2" charset="-122"/>
                <a:ea typeface="SimSun" panose="02010600030101010101" pitchFamily="2" charset="-122"/>
              </a:rPr>
              <a:t>Ensemble</a:t>
            </a:r>
            <a:r>
              <a:rPr lang="zh-CN" altLang="en-US" sz="2400" dirty="0">
                <a:solidFill>
                  <a:schemeClr val="tx1"/>
                </a:solidFill>
                <a:latin typeface="SimSun" panose="02010600030101010101" pitchFamily="2" charset="-122"/>
                <a:ea typeface="SimSun" panose="02010600030101010101" pitchFamily="2" charset="-122"/>
              </a:rPr>
              <a:t>方式明显带来的较大提升，认为可以用于对新数据集的筛选。</a:t>
            </a: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r>
              <a:rPr lang="en-US" altLang="zh-CN" b="1" dirty="0">
                <a:solidFill>
                  <a:schemeClr val="tx1"/>
                </a:solidFill>
                <a:latin typeface="SimSun" panose="02010600030101010101" pitchFamily="2" charset="-122"/>
                <a:ea typeface="SimSun" panose="02010600030101010101" pitchFamily="2" charset="-122"/>
              </a:rPr>
              <a:t>·</a:t>
            </a:r>
            <a:r>
              <a:rPr lang="zh-CN" altLang="en-US" b="1" dirty="0">
                <a:solidFill>
                  <a:schemeClr val="tx1"/>
                </a:solidFill>
                <a:latin typeface="SimSun" panose="02010600030101010101" pitchFamily="2" charset="-122"/>
                <a:ea typeface="SimSun" panose="02010600030101010101" pitchFamily="2" charset="-122"/>
              </a:rPr>
              <a:t>筛选方式</a:t>
            </a:r>
            <a:endParaRPr lang="en-US" altLang="zh-CN" b="1"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r>
              <a:rPr lang="en-US" altLang="zh-CN" b="1" dirty="0">
                <a:solidFill>
                  <a:schemeClr val="tx1"/>
                </a:solidFill>
                <a:latin typeface="SimSun" panose="02010600030101010101" pitchFamily="2" charset="-122"/>
                <a:ea typeface="SimSun" panose="02010600030101010101" pitchFamily="2" charset="-122"/>
              </a:rPr>
              <a:t>	</a:t>
            </a:r>
            <a:r>
              <a:rPr lang="zh-CN" altLang="en-US" sz="2400" dirty="0">
                <a:solidFill>
                  <a:schemeClr val="tx1"/>
                </a:solidFill>
                <a:latin typeface="SimSun" panose="02010600030101010101" pitchFamily="2" charset="-122"/>
                <a:ea typeface="SimSun" panose="02010600030101010101" pitchFamily="2" charset="-122"/>
              </a:rPr>
              <a:t>去掉其对应标签预测概率小于</a:t>
            </a:r>
            <a:r>
              <a:rPr lang="en-US" altLang="zh-CN" sz="2400" dirty="0">
                <a:solidFill>
                  <a:schemeClr val="tx1"/>
                </a:solidFill>
                <a:latin typeface="SimSun" panose="02010600030101010101" pitchFamily="2" charset="-122"/>
                <a:ea typeface="SimSun" panose="02010600030101010101" pitchFamily="2" charset="-122"/>
              </a:rPr>
              <a:t>5%</a:t>
            </a:r>
            <a:r>
              <a:rPr lang="zh-CN" altLang="en-US" sz="2400" dirty="0">
                <a:solidFill>
                  <a:schemeClr val="tx1"/>
                </a:solidFill>
                <a:latin typeface="SimSun" panose="02010600030101010101" pitchFamily="2" charset="-122"/>
                <a:ea typeface="SimSun" panose="02010600030101010101" pitchFamily="2" charset="-122"/>
              </a:rPr>
              <a:t>的数据。最后得到的筛选后的数据集有</a:t>
            </a:r>
            <a:r>
              <a:rPr lang="zh-CN" altLang="en-US" sz="2400" dirty="0">
                <a:solidFill>
                  <a:srgbClr val="FF0000"/>
                </a:solidFill>
                <a:latin typeface="SimSun" panose="02010600030101010101" pitchFamily="2" charset="-122"/>
                <a:ea typeface="SimSun" panose="02010600030101010101" pitchFamily="2" charset="-122"/>
              </a:rPr>
              <a:t>约</a:t>
            </a:r>
            <a:r>
              <a:rPr lang="en-US" altLang="zh-CN" sz="2400" dirty="0">
                <a:solidFill>
                  <a:srgbClr val="FF0000"/>
                </a:solidFill>
                <a:latin typeface="SimSun" panose="02010600030101010101" pitchFamily="2" charset="-122"/>
                <a:ea typeface="SimSun" panose="02010600030101010101" pitchFamily="2" charset="-122"/>
              </a:rPr>
              <a:t>2</a:t>
            </a:r>
            <a:r>
              <a:rPr lang="zh-CN" altLang="en-US" sz="2400" dirty="0">
                <a:solidFill>
                  <a:srgbClr val="FF0000"/>
                </a:solidFill>
                <a:latin typeface="SimSun" panose="02010600030101010101" pitchFamily="2" charset="-122"/>
                <a:ea typeface="SimSun" panose="02010600030101010101" pitchFamily="2" charset="-122"/>
              </a:rPr>
              <a:t>万</a:t>
            </a:r>
            <a:r>
              <a:rPr lang="en-US" altLang="zh-CN" sz="2400" dirty="0">
                <a:solidFill>
                  <a:srgbClr val="FF0000"/>
                </a:solidFill>
                <a:latin typeface="SimSun" panose="02010600030101010101" pitchFamily="2" charset="-122"/>
                <a:ea typeface="SimSun" panose="02010600030101010101" pitchFamily="2" charset="-122"/>
              </a:rPr>
              <a:t>9</a:t>
            </a:r>
            <a:r>
              <a:rPr lang="zh-CN" altLang="en-US" sz="2400" dirty="0">
                <a:solidFill>
                  <a:srgbClr val="FF0000"/>
                </a:solidFill>
                <a:latin typeface="SimSun" panose="02010600030101010101" pitchFamily="2" charset="-122"/>
                <a:ea typeface="SimSun" panose="02010600030101010101" pitchFamily="2" charset="-122"/>
              </a:rPr>
              <a:t>千张</a:t>
            </a:r>
            <a:r>
              <a:rPr lang="zh-CN" altLang="en-US" sz="2400" dirty="0">
                <a:solidFill>
                  <a:schemeClr val="tx1"/>
                </a:solidFill>
                <a:latin typeface="SimSun" panose="02010600030101010101" pitchFamily="2" charset="-122"/>
                <a:ea typeface="SimSun" panose="02010600030101010101" pitchFamily="2" charset="-122"/>
              </a:rPr>
              <a:t>图片，即平均每类有</a:t>
            </a:r>
            <a:r>
              <a:rPr lang="zh-CN" altLang="en-US" sz="2400" dirty="0">
                <a:solidFill>
                  <a:srgbClr val="FF0000"/>
                </a:solidFill>
                <a:latin typeface="SimSun" panose="02010600030101010101" pitchFamily="2" charset="-122"/>
                <a:ea typeface="SimSun" panose="02010600030101010101" pitchFamily="2" charset="-122"/>
              </a:rPr>
              <a:t>约</a:t>
            </a:r>
            <a:r>
              <a:rPr lang="en-US" altLang="zh-CN" sz="2400" dirty="0">
                <a:solidFill>
                  <a:srgbClr val="FF0000"/>
                </a:solidFill>
                <a:latin typeface="SimSun" panose="02010600030101010101" pitchFamily="2" charset="-122"/>
                <a:ea typeface="SimSun" panose="02010600030101010101" pitchFamily="2" charset="-122"/>
              </a:rPr>
              <a:t>640</a:t>
            </a:r>
            <a:r>
              <a:rPr lang="zh-CN" altLang="en-US" sz="2400" dirty="0">
                <a:solidFill>
                  <a:srgbClr val="FF0000"/>
                </a:solidFill>
                <a:latin typeface="SimSun" panose="02010600030101010101" pitchFamily="2" charset="-122"/>
                <a:ea typeface="SimSun" panose="02010600030101010101" pitchFamily="2" charset="-122"/>
              </a:rPr>
              <a:t>张</a:t>
            </a:r>
            <a:r>
              <a:rPr lang="zh-CN" altLang="en-US" sz="2400" dirty="0">
                <a:solidFill>
                  <a:schemeClr val="tx1"/>
                </a:solidFill>
                <a:latin typeface="SimSun" panose="02010600030101010101" pitchFamily="2" charset="-122"/>
                <a:ea typeface="SimSun" panose="02010600030101010101" pitchFamily="2" charset="-122"/>
              </a:rPr>
              <a:t>图片，数量相对较多。为避免误分类带来的巨大影响，去掉一些可能正确的图片也可以接受。</a:t>
            </a: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endParaRPr lang="en-US" altLang="zh-CN" sz="2400" dirty="0">
              <a:solidFill>
                <a:schemeClr val="tx1"/>
              </a:solidFill>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55507111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p:txBody>
          <a:bodyPr/>
          <a:lstStyle/>
          <a:p>
            <a:r>
              <a:rPr lang="zh-CN" altLang="en-US" dirty="0"/>
              <a:t>分类器的构建</a:t>
            </a:r>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982732" y="1505737"/>
            <a:ext cx="11433106"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spcBef>
                <a:spcPts val="0"/>
              </a:spcBef>
              <a:buSzPct val="100000"/>
              <a:buNone/>
              <a:defRPr/>
            </a:pPr>
            <a:r>
              <a:rPr lang="en-US" altLang="zh-CN" b="1" dirty="0">
                <a:solidFill>
                  <a:schemeClr val="tx1"/>
                </a:solidFill>
                <a:latin typeface="SimSun" panose="02010600030101010101" pitchFamily="2" charset="-122"/>
                <a:ea typeface="SimSun" panose="02010600030101010101" pitchFamily="2" charset="-122"/>
              </a:rPr>
              <a:t>·</a:t>
            </a:r>
            <a:r>
              <a:rPr lang="zh-CN" altLang="en-US" b="1" dirty="0">
                <a:solidFill>
                  <a:schemeClr val="tx1"/>
                </a:solidFill>
                <a:latin typeface="SimSun" panose="02010600030101010101" pitchFamily="2" charset="-122"/>
                <a:ea typeface="SimSun" panose="02010600030101010101" pitchFamily="2" charset="-122"/>
              </a:rPr>
              <a:t>最终分类器搭建</a:t>
            </a:r>
            <a:endParaRPr lang="en-US" altLang="zh-CN" b="1"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r>
              <a:rPr lang="en-US" altLang="zh-CN" sz="2400" b="1" dirty="0">
                <a:solidFill>
                  <a:schemeClr val="tx1"/>
                </a:solidFill>
                <a:latin typeface="SimSun" panose="02010600030101010101" pitchFamily="2" charset="-122"/>
                <a:ea typeface="SimSun" panose="02010600030101010101" pitchFamily="2" charset="-122"/>
              </a:rPr>
              <a:t>(1)</a:t>
            </a:r>
            <a:r>
              <a:rPr lang="en-US" altLang="zh-CN" sz="2400" b="1" dirty="0" err="1">
                <a:solidFill>
                  <a:schemeClr val="tx1"/>
                </a:solidFill>
                <a:latin typeface="SimSun" panose="02010600030101010101" pitchFamily="2" charset="-122"/>
                <a:ea typeface="SimSun" panose="02010600030101010101" pitchFamily="2" charset="-122"/>
              </a:rPr>
              <a:t>KFold</a:t>
            </a:r>
            <a:r>
              <a:rPr lang="en-US" altLang="zh-CN" sz="2400" b="1" dirty="0">
                <a:solidFill>
                  <a:schemeClr val="tx1"/>
                </a:solidFill>
                <a:latin typeface="SimSun" panose="02010600030101010101" pitchFamily="2" charset="-122"/>
                <a:ea typeface="SimSun" panose="02010600030101010101" pitchFamily="2" charset="-122"/>
              </a:rPr>
              <a:t>:</a:t>
            </a:r>
          </a:p>
          <a:p>
            <a:pPr marL="0" indent="0" hangingPunct="1">
              <a:spcBef>
                <a:spcPts val="0"/>
              </a:spcBef>
              <a:buSzPct val="100000"/>
              <a:buNone/>
              <a:defRPr/>
            </a:pPr>
            <a:r>
              <a:rPr lang="en-US" altLang="zh-CN" sz="2400" dirty="0">
                <a:solidFill>
                  <a:schemeClr val="tx1"/>
                </a:solidFill>
                <a:latin typeface="SimSun" panose="02010600030101010101" pitchFamily="2" charset="-122"/>
                <a:ea typeface="SimSun" panose="02010600030101010101" pitchFamily="2" charset="-122"/>
              </a:rPr>
              <a:t>	</a:t>
            </a:r>
            <a:r>
              <a:rPr lang="zh-CN" altLang="en-US" sz="2400" dirty="0">
                <a:solidFill>
                  <a:schemeClr val="tx1"/>
                </a:solidFill>
                <a:latin typeface="SimSun" panose="02010600030101010101" pitchFamily="2" charset="-122"/>
                <a:ea typeface="SimSun" panose="02010600030101010101" pitchFamily="2" charset="-122"/>
              </a:rPr>
              <a:t>将原训练集随机均分为</a:t>
            </a:r>
            <a:r>
              <a:rPr lang="en-US" altLang="zh-CN" sz="2400" dirty="0">
                <a:solidFill>
                  <a:schemeClr val="tx1"/>
                </a:solidFill>
                <a:latin typeface="SimSun" panose="02010600030101010101" pitchFamily="2" charset="-122"/>
                <a:ea typeface="SimSun" panose="02010600030101010101" pitchFamily="2" charset="-122"/>
              </a:rPr>
              <a:t>5</a:t>
            </a:r>
            <a:r>
              <a:rPr lang="zh-CN" altLang="en-US" sz="2400" dirty="0">
                <a:solidFill>
                  <a:schemeClr val="tx1"/>
                </a:solidFill>
                <a:latin typeface="SimSun" panose="02010600030101010101" pitchFamily="2" charset="-122"/>
                <a:ea typeface="SimSun" panose="02010600030101010101" pitchFamily="2" charset="-122"/>
              </a:rPr>
              <a:t>份，训练</a:t>
            </a:r>
            <a:r>
              <a:rPr lang="en-US" altLang="zh-CN" sz="2400" dirty="0">
                <a:solidFill>
                  <a:schemeClr val="tx1"/>
                </a:solidFill>
                <a:latin typeface="SimSun" panose="02010600030101010101" pitchFamily="2" charset="-122"/>
                <a:ea typeface="SimSun" panose="02010600030101010101" pitchFamily="2" charset="-122"/>
              </a:rPr>
              <a:t>5</a:t>
            </a:r>
            <a:r>
              <a:rPr lang="zh-CN" altLang="en-US" sz="2400" dirty="0">
                <a:solidFill>
                  <a:schemeClr val="tx1"/>
                </a:solidFill>
                <a:latin typeface="SimSun" panose="02010600030101010101" pitchFamily="2" charset="-122"/>
                <a:ea typeface="SimSun" panose="02010600030101010101" pitchFamily="2" charset="-122"/>
              </a:rPr>
              <a:t>个模型。每次以其中一份作为验证集，其他四份作为训练集，训练得到一个模型。最终取五个模型在测试集上测试给出的各种类分数的平均值作为最后的预测。</a:t>
            </a: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r>
              <a:rPr lang="en-US" altLang="zh-CN" sz="2400" dirty="0">
                <a:solidFill>
                  <a:schemeClr val="tx1"/>
                </a:solidFill>
                <a:latin typeface="SimSun" panose="02010600030101010101" pitchFamily="2" charset="-122"/>
                <a:ea typeface="SimSun" panose="02010600030101010101" pitchFamily="2" charset="-122"/>
              </a:rPr>
              <a:t>	</a:t>
            </a:r>
            <a:r>
              <a:rPr lang="zh-CN" altLang="en-US" sz="2400" dirty="0">
                <a:solidFill>
                  <a:schemeClr val="tx1"/>
                </a:solidFill>
                <a:latin typeface="SimSun" panose="02010600030101010101" pitchFamily="2" charset="-122"/>
                <a:ea typeface="SimSun" panose="02010600030101010101" pitchFamily="2" charset="-122"/>
              </a:rPr>
              <a:t>实验时训练了</a:t>
            </a:r>
            <a:r>
              <a:rPr lang="en-US" altLang="zh-CN" sz="2400" dirty="0">
                <a:solidFill>
                  <a:schemeClr val="tx1"/>
                </a:solidFill>
                <a:latin typeface="SimSun" panose="02010600030101010101" pitchFamily="2" charset="-122"/>
                <a:ea typeface="SimSun" panose="02010600030101010101" pitchFamily="2" charset="-122"/>
              </a:rPr>
              <a:t>5</a:t>
            </a:r>
            <a:r>
              <a:rPr lang="zh-CN" altLang="en-US" sz="2400" dirty="0">
                <a:solidFill>
                  <a:schemeClr val="tx1"/>
                </a:solidFill>
                <a:latin typeface="SimSun" panose="02010600030101010101" pitchFamily="2" charset="-122"/>
                <a:ea typeface="SimSun" panose="02010600030101010101" pitchFamily="2" charset="-122"/>
              </a:rPr>
              <a:t>个以</a:t>
            </a:r>
            <a:r>
              <a:rPr lang="en-US" altLang="zh-CN" sz="2400" dirty="0">
                <a:solidFill>
                  <a:schemeClr val="tx1"/>
                </a:solidFill>
                <a:latin typeface="SimSun" panose="02010600030101010101" pitchFamily="2" charset="-122"/>
                <a:ea typeface="SimSun" panose="02010600030101010101" pitchFamily="2" charset="-122"/>
              </a:rPr>
              <a:t>ResNet152</a:t>
            </a:r>
            <a:r>
              <a:rPr lang="zh-CN" altLang="en-US" sz="2400" dirty="0">
                <a:solidFill>
                  <a:schemeClr val="tx1"/>
                </a:solidFill>
                <a:latin typeface="SimSun" panose="02010600030101010101" pitchFamily="2" charset="-122"/>
                <a:ea typeface="SimSun" panose="02010600030101010101" pitchFamily="2" charset="-122"/>
              </a:rPr>
              <a:t>为核心的模型。</a:t>
            </a: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r>
              <a:rPr lang="en-US" altLang="zh-CN" sz="2400" dirty="0">
                <a:solidFill>
                  <a:schemeClr val="tx1"/>
                </a:solidFill>
                <a:latin typeface="SimSun" panose="02010600030101010101" pitchFamily="2" charset="-122"/>
                <a:ea typeface="SimSun" panose="02010600030101010101" pitchFamily="2" charset="-122"/>
              </a:rPr>
              <a:t>	</a:t>
            </a:r>
            <a:r>
              <a:rPr lang="zh-CN" altLang="en-US" sz="2400" dirty="0">
                <a:solidFill>
                  <a:schemeClr val="tx1"/>
                </a:solidFill>
                <a:latin typeface="SimSun" panose="02010600030101010101" pitchFamily="2" charset="-122"/>
                <a:ea typeface="SimSun" panose="02010600030101010101" pitchFamily="2" charset="-122"/>
              </a:rPr>
              <a:t>实验结果</a:t>
            </a:r>
            <a:r>
              <a:rPr lang="en-US" altLang="zh-CN" sz="2400" dirty="0">
                <a:solidFill>
                  <a:schemeClr val="tx1"/>
                </a:solidFill>
                <a:latin typeface="SimSun" panose="02010600030101010101" pitchFamily="2" charset="-122"/>
                <a:ea typeface="SimSun" panose="02010600030101010101" pitchFamily="2" charset="-122"/>
              </a:rPr>
              <a:t>:</a:t>
            </a:r>
          </a:p>
          <a:p>
            <a:pPr marL="0" indent="0" hangingPunct="1">
              <a:spcBef>
                <a:spcPts val="0"/>
              </a:spcBef>
              <a:buSzPct val="100000"/>
              <a:buNone/>
              <a:defRPr/>
            </a:pPr>
            <a:r>
              <a:rPr lang="en-US" altLang="zh-CN" sz="2400" dirty="0">
                <a:solidFill>
                  <a:schemeClr val="tx1"/>
                </a:solidFill>
                <a:latin typeface="SimSun" panose="02010600030101010101" pitchFamily="2" charset="-122"/>
                <a:ea typeface="SimSun" panose="02010600030101010101" pitchFamily="2" charset="-122"/>
              </a:rPr>
              <a:t>	Top1</a:t>
            </a:r>
            <a:r>
              <a:rPr lang="zh-CN" altLang="en-US" sz="2400" dirty="0">
                <a:solidFill>
                  <a:schemeClr val="tx1"/>
                </a:solidFill>
                <a:latin typeface="SimSun" panose="02010600030101010101" pitchFamily="2" charset="-122"/>
                <a:ea typeface="SimSun" panose="02010600030101010101" pitchFamily="2" charset="-122"/>
              </a:rPr>
              <a:t>正确率：</a:t>
            </a:r>
            <a:r>
              <a:rPr lang="en-US" altLang="zh-CN" sz="2400" dirty="0">
                <a:solidFill>
                  <a:srgbClr val="FF0000"/>
                </a:solidFill>
                <a:latin typeface="SimSun" panose="02010600030101010101" pitchFamily="2" charset="-122"/>
                <a:ea typeface="SimSun" panose="02010600030101010101" pitchFamily="2" charset="-122"/>
              </a:rPr>
              <a:t>68.64%</a:t>
            </a:r>
            <a:r>
              <a:rPr lang="zh-CN" altLang="en-US" sz="2400" dirty="0">
                <a:solidFill>
                  <a:schemeClr val="tx1"/>
                </a:solidFill>
                <a:latin typeface="SimSun" panose="02010600030101010101" pitchFamily="2" charset="-122"/>
                <a:ea typeface="SimSun" panose="02010600030101010101" pitchFamily="2" charset="-122"/>
              </a:rPr>
              <a:t>，</a:t>
            </a:r>
            <a:r>
              <a:rPr lang="en-US" altLang="zh-CN" sz="2400" dirty="0">
                <a:solidFill>
                  <a:schemeClr val="tx1"/>
                </a:solidFill>
                <a:latin typeface="SimSun" panose="02010600030101010101" pitchFamily="2" charset="-122"/>
                <a:ea typeface="SimSun" panose="02010600030101010101" pitchFamily="2" charset="-122"/>
              </a:rPr>
              <a:t>Top3</a:t>
            </a:r>
            <a:r>
              <a:rPr lang="zh-CN" altLang="en-US" sz="2400" dirty="0">
                <a:solidFill>
                  <a:schemeClr val="tx1"/>
                </a:solidFill>
                <a:latin typeface="SimSun" panose="02010600030101010101" pitchFamily="2" charset="-122"/>
                <a:ea typeface="SimSun" panose="02010600030101010101" pitchFamily="2" charset="-122"/>
              </a:rPr>
              <a:t>正确率</a:t>
            </a:r>
            <a:r>
              <a:rPr lang="en-US" altLang="zh-CN" sz="2400" dirty="0">
                <a:solidFill>
                  <a:srgbClr val="FF0000"/>
                </a:solidFill>
                <a:latin typeface="SimSun" panose="02010600030101010101" pitchFamily="2" charset="-122"/>
                <a:ea typeface="SimSun" panose="02010600030101010101" pitchFamily="2" charset="-122"/>
              </a:rPr>
              <a:t>90.53%</a:t>
            </a:r>
            <a:r>
              <a:rPr lang="zh-CN" altLang="en-US" sz="2400" dirty="0">
                <a:solidFill>
                  <a:schemeClr val="tx1"/>
                </a:solidFill>
                <a:latin typeface="SimSun" panose="02010600030101010101" pitchFamily="2" charset="-122"/>
                <a:ea typeface="SimSun" panose="02010600030101010101" pitchFamily="2" charset="-122"/>
              </a:rPr>
              <a:t>，</a:t>
            </a:r>
            <a:r>
              <a:rPr lang="en-US" altLang="zh-CN" sz="2400" dirty="0">
                <a:solidFill>
                  <a:schemeClr val="tx1"/>
                </a:solidFill>
                <a:latin typeface="SimSun" panose="02010600030101010101" pitchFamily="2" charset="-122"/>
                <a:ea typeface="SimSun" panose="02010600030101010101" pitchFamily="2" charset="-122"/>
              </a:rPr>
              <a:t>Top5</a:t>
            </a:r>
            <a:r>
              <a:rPr lang="zh-CN" altLang="en-US" sz="2400" dirty="0">
                <a:solidFill>
                  <a:schemeClr val="tx1"/>
                </a:solidFill>
                <a:latin typeface="SimSun" panose="02010600030101010101" pitchFamily="2" charset="-122"/>
                <a:ea typeface="SimSun" panose="02010600030101010101" pitchFamily="2" charset="-122"/>
              </a:rPr>
              <a:t>正确率</a:t>
            </a:r>
            <a:r>
              <a:rPr lang="en-US" altLang="zh-CN" sz="2400" dirty="0">
                <a:solidFill>
                  <a:srgbClr val="FF0000"/>
                </a:solidFill>
                <a:latin typeface="SimSun" panose="02010600030101010101" pitchFamily="2" charset="-122"/>
                <a:ea typeface="SimSun" panose="02010600030101010101" pitchFamily="2" charset="-122"/>
              </a:rPr>
              <a:t>95.57%</a:t>
            </a:r>
            <a:r>
              <a:rPr lang="zh-CN" altLang="en-US" sz="2400" dirty="0">
                <a:solidFill>
                  <a:schemeClr val="tx1"/>
                </a:solidFill>
                <a:latin typeface="SimSun" panose="02010600030101010101" pitchFamily="2" charset="-122"/>
                <a:ea typeface="SimSun" panose="02010600030101010101" pitchFamily="2" charset="-122"/>
              </a:rPr>
              <a:t>。有一定提升。</a:t>
            </a: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r>
              <a:rPr lang="en-US" altLang="zh-CN" sz="2400" b="1" dirty="0">
                <a:solidFill>
                  <a:schemeClr val="tx1"/>
                </a:solidFill>
                <a:latin typeface="SimSun" panose="02010600030101010101" pitchFamily="2" charset="-122"/>
                <a:ea typeface="SimSun" panose="02010600030101010101" pitchFamily="2" charset="-122"/>
              </a:rPr>
              <a:t>		</a:t>
            </a:r>
            <a:endParaRPr lang="en-US" altLang="zh-CN" sz="2400" dirty="0">
              <a:solidFill>
                <a:schemeClr val="tx1"/>
              </a:solidFill>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57473751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p:txBody>
          <a:bodyPr/>
          <a:lstStyle/>
          <a:p>
            <a:r>
              <a:rPr lang="zh-CN" altLang="en-US" dirty="0"/>
              <a:t>分类器的构建</a:t>
            </a:r>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982732" y="1505737"/>
            <a:ext cx="11433106"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spcBef>
                <a:spcPts val="0"/>
              </a:spcBef>
              <a:buSzPct val="100000"/>
              <a:buNone/>
              <a:defRPr/>
            </a:pPr>
            <a:r>
              <a:rPr lang="en-US" altLang="zh-CN" b="1" dirty="0">
                <a:solidFill>
                  <a:schemeClr val="tx1"/>
                </a:solidFill>
                <a:latin typeface="SimSun" panose="02010600030101010101" pitchFamily="2" charset="-122"/>
                <a:ea typeface="SimSun" panose="02010600030101010101" pitchFamily="2" charset="-122"/>
              </a:rPr>
              <a:t>·</a:t>
            </a:r>
            <a:r>
              <a:rPr lang="zh-CN" altLang="en-US" b="1" dirty="0">
                <a:solidFill>
                  <a:schemeClr val="tx1"/>
                </a:solidFill>
                <a:latin typeface="SimSun" panose="02010600030101010101" pitchFamily="2" charset="-122"/>
                <a:ea typeface="SimSun" panose="02010600030101010101" pitchFamily="2" charset="-122"/>
              </a:rPr>
              <a:t>最终分类器搭建</a:t>
            </a:r>
            <a:endParaRPr lang="en-US" altLang="zh-CN" b="1"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r>
              <a:rPr lang="en-US" altLang="zh-CN" sz="2400" b="1" dirty="0">
                <a:solidFill>
                  <a:schemeClr val="tx1"/>
                </a:solidFill>
                <a:latin typeface="SimSun" panose="02010600030101010101" pitchFamily="2" charset="-122"/>
                <a:ea typeface="SimSun" panose="02010600030101010101" pitchFamily="2" charset="-122"/>
              </a:rPr>
              <a:t>(2)Ensemble:</a:t>
            </a:r>
          </a:p>
          <a:p>
            <a:pPr marL="0" indent="0" hangingPunct="1">
              <a:spcBef>
                <a:spcPts val="0"/>
              </a:spcBef>
              <a:buSzPct val="100000"/>
              <a:buNone/>
              <a:defRPr/>
            </a:pPr>
            <a:r>
              <a:rPr lang="en-US" altLang="zh-CN" sz="2400" b="1" dirty="0">
                <a:solidFill>
                  <a:schemeClr val="tx1"/>
                </a:solidFill>
                <a:latin typeface="SimSun" panose="02010600030101010101" pitchFamily="2" charset="-122"/>
                <a:ea typeface="SimSun" panose="02010600030101010101" pitchFamily="2" charset="-122"/>
              </a:rPr>
              <a:t>	</a:t>
            </a:r>
            <a:r>
              <a:rPr lang="zh-CN" altLang="en-US" sz="2400" dirty="0">
                <a:solidFill>
                  <a:schemeClr val="tx1"/>
                </a:solidFill>
                <a:latin typeface="SimSun" panose="02010600030101010101" pitchFamily="2" charset="-122"/>
                <a:ea typeface="SimSun" panose="02010600030101010101" pitchFamily="2" charset="-122"/>
              </a:rPr>
              <a:t>使用筛选后的数据集重新以</a:t>
            </a:r>
            <a:r>
              <a:rPr lang="en-US" altLang="zh-CN" sz="2400" dirty="0">
                <a:solidFill>
                  <a:schemeClr val="tx1"/>
                </a:solidFill>
                <a:latin typeface="SimSun" panose="02010600030101010101" pitchFamily="2" charset="-122"/>
                <a:ea typeface="SimSun" panose="02010600030101010101" pitchFamily="2" charset="-122"/>
              </a:rPr>
              <a:t>ResNet34</a:t>
            </a:r>
            <a:r>
              <a:rPr lang="zh-CN" altLang="en-US" sz="2400" dirty="0">
                <a:solidFill>
                  <a:schemeClr val="tx1"/>
                </a:solidFill>
                <a:latin typeface="SimSun" panose="02010600030101010101" pitchFamily="2" charset="-122"/>
                <a:ea typeface="SimSun" panose="02010600030101010101" pitchFamily="2" charset="-122"/>
              </a:rPr>
              <a:t>，</a:t>
            </a:r>
            <a:r>
              <a:rPr lang="en-US" altLang="zh-CN" sz="2400" dirty="0">
                <a:solidFill>
                  <a:schemeClr val="tx1"/>
                </a:solidFill>
                <a:latin typeface="SimSun" panose="02010600030101010101" pitchFamily="2" charset="-122"/>
                <a:ea typeface="SimSun" panose="02010600030101010101" pitchFamily="2" charset="-122"/>
              </a:rPr>
              <a:t>ResNet50</a:t>
            </a:r>
            <a:r>
              <a:rPr lang="zh-CN" altLang="en-US" sz="2400" dirty="0">
                <a:solidFill>
                  <a:schemeClr val="tx1"/>
                </a:solidFill>
                <a:latin typeface="SimSun" panose="02010600030101010101" pitchFamily="2" charset="-122"/>
                <a:ea typeface="SimSun" panose="02010600030101010101" pitchFamily="2" charset="-122"/>
              </a:rPr>
              <a:t>，</a:t>
            </a:r>
            <a:r>
              <a:rPr lang="en-US" altLang="zh-CN" sz="2400" dirty="0">
                <a:solidFill>
                  <a:schemeClr val="tx1"/>
                </a:solidFill>
                <a:latin typeface="SimSun" panose="02010600030101010101" pitchFamily="2" charset="-122"/>
                <a:ea typeface="SimSun" panose="02010600030101010101" pitchFamily="2" charset="-122"/>
              </a:rPr>
              <a:t>ResNet101</a:t>
            </a:r>
            <a:r>
              <a:rPr lang="zh-CN" altLang="en-US" sz="2400" dirty="0">
                <a:solidFill>
                  <a:schemeClr val="tx1"/>
                </a:solidFill>
                <a:latin typeface="SimSun" panose="02010600030101010101" pitchFamily="2" charset="-122"/>
                <a:ea typeface="SimSun" panose="02010600030101010101" pitchFamily="2" charset="-122"/>
              </a:rPr>
              <a:t>，</a:t>
            </a:r>
            <a:r>
              <a:rPr lang="en-US" altLang="zh-CN" sz="2400" dirty="0">
                <a:solidFill>
                  <a:schemeClr val="tx1"/>
                </a:solidFill>
                <a:latin typeface="SimSun" panose="02010600030101010101" pitchFamily="2" charset="-122"/>
                <a:ea typeface="SimSun" panose="02010600030101010101" pitchFamily="2" charset="-122"/>
              </a:rPr>
              <a:t>ResNet152</a:t>
            </a:r>
            <a:r>
              <a:rPr lang="zh-CN" altLang="en-US" sz="2400" dirty="0">
                <a:solidFill>
                  <a:schemeClr val="tx1"/>
                </a:solidFill>
                <a:latin typeface="SimSun" panose="02010600030101010101" pitchFamily="2" charset="-122"/>
                <a:ea typeface="SimSun" panose="02010600030101010101" pitchFamily="2" charset="-122"/>
              </a:rPr>
              <a:t>为核心训练得到四个模型</a:t>
            </a:r>
            <a:r>
              <a:rPr lang="en-US" altLang="zh-CN" sz="2400" dirty="0">
                <a:solidFill>
                  <a:schemeClr val="tx1"/>
                </a:solidFill>
                <a:latin typeface="SimSun" panose="02010600030101010101" pitchFamily="2" charset="-122"/>
                <a:ea typeface="SimSun" panose="02010600030101010101" pitchFamily="2" charset="-122"/>
              </a:rPr>
              <a:t>,</a:t>
            </a:r>
            <a:r>
              <a:rPr lang="zh-CN" altLang="en-US" sz="2400" dirty="0">
                <a:solidFill>
                  <a:schemeClr val="tx1"/>
                </a:solidFill>
                <a:latin typeface="SimSun" panose="02010600030101010101" pitchFamily="2" charset="-122"/>
                <a:ea typeface="SimSun" panose="02010600030101010101" pitchFamily="2" charset="-122"/>
              </a:rPr>
              <a:t>并以取其平均值的方式进行</a:t>
            </a:r>
            <a:r>
              <a:rPr lang="en-US" altLang="zh-CN" sz="2400" dirty="0">
                <a:solidFill>
                  <a:schemeClr val="tx1"/>
                </a:solidFill>
                <a:latin typeface="SimSun" panose="02010600030101010101" pitchFamily="2" charset="-122"/>
                <a:ea typeface="SimSun" panose="02010600030101010101" pitchFamily="2" charset="-122"/>
              </a:rPr>
              <a:t>Ensemble</a:t>
            </a:r>
            <a:r>
              <a:rPr lang="zh-CN" altLang="en-US" sz="2400" dirty="0">
                <a:solidFill>
                  <a:schemeClr val="tx1"/>
                </a:solidFill>
                <a:latin typeface="SimSun" panose="02010600030101010101" pitchFamily="2" charset="-122"/>
                <a:ea typeface="SimSun" panose="02010600030101010101" pitchFamily="2" charset="-122"/>
              </a:rPr>
              <a:t>。测试结果如下表：</a:t>
            </a: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r>
              <a:rPr lang="en-US" altLang="zh-CN" sz="2400" dirty="0">
                <a:solidFill>
                  <a:schemeClr val="tx1"/>
                </a:solidFill>
                <a:latin typeface="SimSun" panose="02010600030101010101" pitchFamily="2" charset="-122"/>
                <a:ea typeface="SimSun" panose="02010600030101010101" pitchFamily="2" charset="-122"/>
              </a:rPr>
              <a:t>	</a:t>
            </a:r>
            <a:r>
              <a:rPr lang="zh-CN" altLang="en-US" sz="2400" dirty="0">
                <a:solidFill>
                  <a:schemeClr val="tx1"/>
                </a:solidFill>
                <a:latin typeface="SimSun" panose="02010600030101010101" pitchFamily="2" charset="-122"/>
                <a:ea typeface="SimSun" panose="02010600030101010101" pitchFamily="2" charset="-122"/>
              </a:rPr>
              <a:t>可以看到扩充数据量后有效提升了预测正确率。最终的</a:t>
            </a:r>
            <a:r>
              <a:rPr lang="en-US" altLang="zh-CN" sz="2400" dirty="0">
                <a:solidFill>
                  <a:schemeClr val="tx1"/>
                </a:solidFill>
                <a:latin typeface="SimSun" panose="02010600030101010101" pitchFamily="2" charset="-122"/>
                <a:ea typeface="SimSun" panose="02010600030101010101" pitchFamily="2" charset="-122"/>
              </a:rPr>
              <a:t>Ensemble</a:t>
            </a:r>
            <a:r>
              <a:rPr lang="zh-CN" altLang="en-US" sz="2400" dirty="0">
                <a:solidFill>
                  <a:schemeClr val="tx1"/>
                </a:solidFill>
                <a:latin typeface="SimSun" panose="02010600030101010101" pitchFamily="2" charset="-122"/>
                <a:ea typeface="SimSun" panose="02010600030101010101" pitchFamily="2" charset="-122"/>
              </a:rPr>
              <a:t>模型虽然</a:t>
            </a:r>
            <a:r>
              <a:rPr lang="en-US" altLang="zh-CN" sz="2400" dirty="0">
                <a:solidFill>
                  <a:schemeClr val="tx1"/>
                </a:solidFill>
                <a:latin typeface="SimSun" panose="02010600030101010101" pitchFamily="2" charset="-122"/>
                <a:ea typeface="SimSun" panose="02010600030101010101" pitchFamily="2" charset="-122"/>
              </a:rPr>
              <a:t>Top1</a:t>
            </a:r>
            <a:r>
              <a:rPr lang="zh-CN" altLang="en-US" sz="2400" dirty="0">
                <a:solidFill>
                  <a:schemeClr val="tx1"/>
                </a:solidFill>
                <a:latin typeface="SimSun" panose="02010600030101010101" pitchFamily="2" charset="-122"/>
                <a:ea typeface="SimSun" panose="02010600030101010101" pitchFamily="2" charset="-122"/>
              </a:rPr>
              <a:t>正确率仍只有</a:t>
            </a:r>
            <a:r>
              <a:rPr lang="en-US" altLang="zh-CN" sz="2400" dirty="0">
                <a:solidFill>
                  <a:schemeClr val="tx1"/>
                </a:solidFill>
                <a:latin typeface="SimSun" panose="02010600030101010101" pitchFamily="2" charset="-122"/>
                <a:ea typeface="SimSun" panose="02010600030101010101" pitchFamily="2" charset="-122"/>
              </a:rPr>
              <a:t>73.34%</a:t>
            </a:r>
            <a:r>
              <a:rPr lang="zh-CN" altLang="en-US" sz="2400" dirty="0">
                <a:solidFill>
                  <a:schemeClr val="tx1"/>
                </a:solidFill>
                <a:latin typeface="SimSun" panose="02010600030101010101" pitchFamily="2" charset="-122"/>
                <a:ea typeface="SimSun" panose="02010600030101010101" pitchFamily="2" charset="-122"/>
              </a:rPr>
              <a:t>，但考虑到这一任务本身的困难性以及一些品种的猫的高度相似性，这一结果已足够优秀。同时，其</a:t>
            </a:r>
            <a:r>
              <a:rPr lang="en-US" altLang="zh-CN" sz="2400" dirty="0">
                <a:solidFill>
                  <a:schemeClr val="tx1"/>
                </a:solidFill>
                <a:latin typeface="SimSun" panose="02010600030101010101" pitchFamily="2" charset="-122"/>
                <a:ea typeface="SimSun" panose="02010600030101010101" pitchFamily="2" charset="-122"/>
              </a:rPr>
              <a:t>Top5</a:t>
            </a:r>
            <a:r>
              <a:rPr lang="zh-CN" altLang="en-US" sz="2400" dirty="0">
                <a:solidFill>
                  <a:schemeClr val="tx1"/>
                </a:solidFill>
                <a:latin typeface="SimSun" panose="02010600030101010101" pitchFamily="2" charset="-122"/>
                <a:ea typeface="SimSun" panose="02010600030101010101" pitchFamily="2" charset="-122"/>
              </a:rPr>
              <a:t>正确率可以达到</a:t>
            </a:r>
            <a:r>
              <a:rPr lang="en-US" altLang="zh-CN" sz="2400" dirty="0">
                <a:solidFill>
                  <a:schemeClr val="tx1"/>
                </a:solidFill>
                <a:latin typeface="SimSun" panose="02010600030101010101" pitchFamily="2" charset="-122"/>
                <a:ea typeface="SimSun" panose="02010600030101010101" pitchFamily="2" charset="-122"/>
              </a:rPr>
              <a:t>97.26%</a:t>
            </a:r>
            <a:r>
              <a:rPr lang="zh-CN" altLang="en-US" sz="2400" dirty="0">
                <a:solidFill>
                  <a:schemeClr val="tx1"/>
                </a:solidFill>
                <a:latin typeface="SimSun" panose="02010600030101010101" pitchFamily="2" charset="-122"/>
                <a:ea typeface="SimSun" panose="02010600030101010101" pitchFamily="2" charset="-122"/>
              </a:rPr>
              <a:t>，已经可以发挥实际作用。</a:t>
            </a: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endParaRPr lang="en-US" altLang="zh-CN" sz="2400" dirty="0">
              <a:solidFill>
                <a:schemeClr val="tx1"/>
              </a:solidFill>
              <a:latin typeface="SimSun" panose="02010600030101010101" pitchFamily="2" charset="-122"/>
              <a:ea typeface="SimSun" panose="02010600030101010101" pitchFamily="2" charset="-122"/>
            </a:endParaRPr>
          </a:p>
        </p:txBody>
      </p:sp>
      <p:graphicFrame>
        <p:nvGraphicFramePr>
          <p:cNvPr id="3" name="表格 3">
            <a:extLst>
              <a:ext uri="{FF2B5EF4-FFF2-40B4-BE49-F238E27FC236}">
                <a16:creationId xmlns:a16="http://schemas.microsoft.com/office/drawing/2014/main" id="{E7A38B1B-B6FA-7F41-9FA8-4850A3F912AF}"/>
              </a:ext>
            </a:extLst>
          </p:cNvPr>
          <p:cNvGraphicFramePr>
            <a:graphicFrameLocks noGrp="1"/>
          </p:cNvGraphicFramePr>
          <p:nvPr>
            <p:extLst>
              <p:ext uri="{D42A27DB-BD31-4B8C-83A1-F6EECF244321}">
                <p14:modId xmlns:p14="http://schemas.microsoft.com/office/powerpoint/2010/main" val="1162056872"/>
              </p:ext>
            </p:extLst>
          </p:nvPr>
        </p:nvGraphicFramePr>
        <p:xfrm>
          <a:off x="982732" y="3408938"/>
          <a:ext cx="10228884" cy="3350094"/>
        </p:xfrm>
        <a:graphic>
          <a:graphicData uri="http://schemas.openxmlformats.org/drawingml/2006/table">
            <a:tbl>
              <a:tblPr firstRow="1" bandRow="1">
                <a:tableStyleId>{9D7B26C5-4107-4FEC-AEDC-1716B250A1EF}</a:tableStyleId>
              </a:tblPr>
              <a:tblGrid>
                <a:gridCol w="2557221">
                  <a:extLst>
                    <a:ext uri="{9D8B030D-6E8A-4147-A177-3AD203B41FA5}">
                      <a16:colId xmlns:a16="http://schemas.microsoft.com/office/drawing/2014/main" val="3174758846"/>
                    </a:ext>
                  </a:extLst>
                </a:gridCol>
                <a:gridCol w="2557221">
                  <a:extLst>
                    <a:ext uri="{9D8B030D-6E8A-4147-A177-3AD203B41FA5}">
                      <a16:colId xmlns:a16="http://schemas.microsoft.com/office/drawing/2014/main" val="1400294055"/>
                    </a:ext>
                  </a:extLst>
                </a:gridCol>
                <a:gridCol w="2557221">
                  <a:extLst>
                    <a:ext uri="{9D8B030D-6E8A-4147-A177-3AD203B41FA5}">
                      <a16:colId xmlns:a16="http://schemas.microsoft.com/office/drawing/2014/main" val="1029686112"/>
                    </a:ext>
                  </a:extLst>
                </a:gridCol>
                <a:gridCol w="2557221">
                  <a:extLst>
                    <a:ext uri="{9D8B030D-6E8A-4147-A177-3AD203B41FA5}">
                      <a16:colId xmlns:a16="http://schemas.microsoft.com/office/drawing/2014/main" val="2532484785"/>
                    </a:ext>
                  </a:extLst>
                </a:gridCol>
              </a:tblGrid>
              <a:tr h="797309">
                <a:tc>
                  <a:txBody>
                    <a:bodyPr/>
                    <a:lstStyle/>
                    <a:p>
                      <a:r>
                        <a:rPr lang="zh-CN" altLang="en-US" dirty="0"/>
                        <a:t>模型核心</a:t>
                      </a:r>
                    </a:p>
                  </a:txBody>
                  <a:tcPr/>
                </a:tc>
                <a:tc>
                  <a:txBody>
                    <a:bodyPr/>
                    <a:lstStyle/>
                    <a:p>
                      <a:r>
                        <a:rPr lang="en-US" altLang="zh-CN" dirty="0"/>
                        <a:t>Top1</a:t>
                      </a:r>
                      <a:r>
                        <a:rPr lang="zh-CN" altLang="en-US" dirty="0"/>
                        <a:t>正确率</a:t>
                      </a:r>
                    </a:p>
                  </a:txBody>
                  <a:tcPr/>
                </a:tc>
                <a:tc>
                  <a:txBody>
                    <a:bodyPr/>
                    <a:lstStyle/>
                    <a:p>
                      <a:r>
                        <a:rPr lang="en-US" altLang="zh-CN" dirty="0"/>
                        <a:t>Top3</a:t>
                      </a:r>
                      <a:r>
                        <a:rPr lang="zh-CN" altLang="en-US" dirty="0"/>
                        <a:t>正确率</a:t>
                      </a:r>
                      <a:endParaRPr lang="en-US" altLang="zh-CN" dirty="0"/>
                    </a:p>
                  </a:txBody>
                  <a:tcPr/>
                </a:tc>
                <a:tc>
                  <a:txBody>
                    <a:bodyPr/>
                    <a:lstStyle/>
                    <a:p>
                      <a:r>
                        <a:rPr lang="en-US" altLang="zh-CN" dirty="0"/>
                        <a:t>Top5</a:t>
                      </a:r>
                      <a:r>
                        <a:rPr lang="zh-CN" altLang="en-US" dirty="0"/>
                        <a:t>正确率</a:t>
                      </a:r>
                    </a:p>
                  </a:txBody>
                  <a:tcPr/>
                </a:tc>
                <a:extLst>
                  <a:ext uri="{0D108BD9-81ED-4DB2-BD59-A6C34878D82A}">
                    <a16:rowId xmlns:a16="http://schemas.microsoft.com/office/drawing/2014/main" val="851953042"/>
                  </a:ext>
                </a:extLst>
              </a:tr>
              <a:tr h="510557">
                <a:tc>
                  <a:txBody>
                    <a:bodyPr/>
                    <a:lstStyle/>
                    <a:p>
                      <a:r>
                        <a:rPr lang="en-US" altLang="zh-CN" dirty="0"/>
                        <a:t>ResNet34</a:t>
                      </a:r>
                      <a:endParaRPr lang="zh-CN" altLang="en-US" dirty="0"/>
                    </a:p>
                  </a:txBody>
                  <a:tcPr/>
                </a:tc>
                <a:tc>
                  <a:txBody>
                    <a:bodyPr/>
                    <a:lstStyle/>
                    <a:p>
                      <a:r>
                        <a:rPr lang="en-US" altLang="zh-CN" dirty="0"/>
                        <a:t>65.87%</a:t>
                      </a:r>
                      <a:endParaRPr lang="zh-CN" altLang="en-US" dirty="0"/>
                    </a:p>
                  </a:txBody>
                  <a:tcPr/>
                </a:tc>
                <a:tc>
                  <a:txBody>
                    <a:bodyPr/>
                    <a:lstStyle/>
                    <a:p>
                      <a:r>
                        <a:rPr lang="en-US" altLang="zh-CN" dirty="0"/>
                        <a:t>88.44%</a:t>
                      </a:r>
                      <a:endParaRPr lang="zh-CN" altLang="en-US" dirty="0"/>
                    </a:p>
                  </a:txBody>
                  <a:tcPr/>
                </a:tc>
                <a:tc>
                  <a:txBody>
                    <a:bodyPr/>
                    <a:lstStyle/>
                    <a:p>
                      <a:r>
                        <a:rPr lang="en-US" altLang="zh-CN" dirty="0"/>
                        <a:t>94.75%</a:t>
                      </a:r>
                      <a:endParaRPr lang="zh-CN" altLang="en-US" dirty="0"/>
                    </a:p>
                  </a:txBody>
                  <a:tcPr/>
                </a:tc>
                <a:extLst>
                  <a:ext uri="{0D108BD9-81ED-4DB2-BD59-A6C34878D82A}">
                    <a16:rowId xmlns:a16="http://schemas.microsoft.com/office/drawing/2014/main" val="1143797078"/>
                  </a:ext>
                </a:extLst>
              </a:tr>
              <a:tr h="510557">
                <a:tc>
                  <a:txBody>
                    <a:bodyPr/>
                    <a:lstStyle/>
                    <a:p>
                      <a:r>
                        <a:rPr lang="en-US" altLang="zh-CN" dirty="0"/>
                        <a:t>ResNet50</a:t>
                      </a:r>
                      <a:endParaRPr lang="zh-CN" altLang="en-US" dirty="0"/>
                    </a:p>
                  </a:txBody>
                  <a:tcPr/>
                </a:tc>
                <a:tc>
                  <a:txBody>
                    <a:bodyPr/>
                    <a:lstStyle/>
                    <a:p>
                      <a:r>
                        <a:rPr lang="en-US" altLang="zh-CN" dirty="0"/>
                        <a:t>68.92%</a:t>
                      </a:r>
                      <a:endParaRPr lang="zh-CN" altLang="en-US" dirty="0"/>
                    </a:p>
                  </a:txBody>
                  <a:tcPr/>
                </a:tc>
                <a:tc>
                  <a:txBody>
                    <a:bodyPr/>
                    <a:lstStyle/>
                    <a:p>
                      <a:r>
                        <a:rPr lang="en-US" altLang="zh-CN" dirty="0"/>
                        <a:t>90.33%</a:t>
                      </a:r>
                      <a:endParaRPr lang="zh-CN" altLang="en-US" dirty="0"/>
                    </a:p>
                  </a:txBody>
                  <a:tcPr/>
                </a:tc>
                <a:tc>
                  <a:txBody>
                    <a:bodyPr/>
                    <a:lstStyle/>
                    <a:p>
                      <a:r>
                        <a:rPr lang="en-US" altLang="zh-CN" dirty="0"/>
                        <a:t>95.81%</a:t>
                      </a:r>
                      <a:endParaRPr lang="zh-CN" altLang="en-US" dirty="0"/>
                    </a:p>
                  </a:txBody>
                  <a:tcPr/>
                </a:tc>
                <a:extLst>
                  <a:ext uri="{0D108BD9-81ED-4DB2-BD59-A6C34878D82A}">
                    <a16:rowId xmlns:a16="http://schemas.microsoft.com/office/drawing/2014/main" val="138767239"/>
                  </a:ext>
                </a:extLst>
              </a:tr>
              <a:tr h="510557">
                <a:tc>
                  <a:txBody>
                    <a:bodyPr/>
                    <a:lstStyle/>
                    <a:p>
                      <a:r>
                        <a:rPr lang="en-US" altLang="zh-CN" dirty="0"/>
                        <a:t>ResNet101</a:t>
                      </a:r>
                      <a:endParaRPr lang="zh-CN" altLang="en-US" dirty="0"/>
                    </a:p>
                  </a:txBody>
                  <a:tcPr/>
                </a:tc>
                <a:tc>
                  <a:txBody>
                    <a:bodyPr/>
                    <a:lstStyle/>
                    <a:p>
                      <a:r>
                        <a:rPr lang="en-US" altLang="zh-CN" dirty="0"/>
                        <a:t>68.23%</a:t>
                      </a:r>
                      <a:endParaRPr lang="zh-CN" altLang="en-US" dirty="0"/>
                    </a:p>
                  </a:txBody>
                  <a:tcPr/>
                </a:tc>
                <a:tc>
                  <a:txBody>
                    <a:bodyPr/>
                    <a:lstStyle/>
                    <a:p>
                      <a:r>
                        <a:rPr lang="en-US" altLang="zh-CN" dirty="0"/>
                        <a:t>89.61%</a:t>
                      </a:r>
                      <a:endParaRPr lang="zh-CN" altLang="en-US" dirty="0"/>
                    </a:p>
                  </a:txBody>
                  <a:tcPr/>
                </a:tc>
                <a:tc>
                  <a:txBody>
                    <a:bodyPr/>
                    <a:lstStyle/>
                    <a:p>
                      <a:r>
                        <a:rPr lang="en-US" altLang="zh-CN" dirty="0"/>
                        <a:t>95.09%</a:t>
                      </a:r>
                      <a:endParaRPr lang="zh-CN" altLang="en-US" dirty="0"/>
                    </a:p>
                  </a:txBody>
                  <a:tcPr/>
                </a:tc>
                <a:extLst>
                  <a:ext uri="{0D108BD9-81ED-4DB2-BD59-A6C34878D82A}">
                    <a16:rowId xmlns:a16="http://schemas.microsoft.com/office/drawing/2014/main" val="2150463060"/>
                  </a:ext>
                </a:extLst>
              </a:tr>
              <a:tr h="510557">
                <a:tc>
                  <a:txBody>
                    <a:bodyPr/>
                    <a:lstStyle/>
                    <a:p>
                      <a:r>
                        <a:rPr lang="en-US" altLang="zh-CN" dirty="0"/>
                        <a:t>ResNet152</a:t>
                      </a:r>
                      <a:endParaRPr lang="zh-CN" altLang="en-US" dirty="0"/>
                    </a:p>
                  </a:txBody>
                  <a:tcPr/>
                </a:tc>
                <a:tc>
                  <a:txBody>
                    <a:bodyPr/>
                    <a:lstStyle/>
                    <a:p>
                      <a:r>
                        <a:rPr lang="en-US" altLang="zh-CN" dirty="0"/>
                        <a:t>69.13%</a:t>
                      </a:r>
                      <a:endParaRPr lang="zh-CN" altLang="en-US" dirty="0"/>
                    </a:p>
                  </a:txBody>
                  <a:tcPr/>
                </a:tc>
                <a:tc>
                  <a:txBody>
                    <a:bodyPr/>
                    <a:lstStyle/>
                    <a:p>
                      <a:r>
                        <a:rPr lang="en-US" altLang="zh-CN" dirty="0"/>
                        <a:t>89.40%</a:t>
                      </a:r>
                      <a:endParaRPr lang="zh-CN" altLang="en-US" dirty="0"/>
                    </a:p>
                  </a:txBody>
                  <a:tcPr/>
                </a:tc>
                <a:tc>
                  <a:txBody>
                    <a:bodyPr/>
                    <a:lstStyle/>
                    <a:p>
                      <a:r>
                        <a:rPr lang="en-US" altLang="zh-CN" dirty="0"/>
                        <a:t>95.06%</a:t>
                      </a:r>
                      <a:endParaRPr lang="zh-CN" altLang="en-US" dirty="0"/>
                    </a:p>
                  </a:txBody>
                  <a:tcPr/>
                </a:tc>
                <a:extLst>
                  <a:ext uri="{0D108BD9-81ED-4DB2-BD59-A6C34878D82A}">
                    <a16:rowId xmlns:a16="http://schemas.microsoft.com/office/drawing/2014/main" val="178800452"/>
                  </a:ext>
                </a:extLst>
              </a:tr>
              <a:tr h="510557">
                <a:tc>
                  <a:txBody>
                    <a:bodyPr/>
                    <a:lstStyle/>
                    <a:p>
                      <a:r>
                        <a:rPr lang="zh-CN" altLang="en-US" dirty="0"/>
                        <a:t>以上四个模型的平均</a:t>
                      </a:r>
                    </a:p>
                  </a:txBody>
                  <a:tcPr/>
                </a:tc>
                <a:tc>
                  <a:txBody>
                    <a:bodyPr/>
                    <a:lstStyle/>
                    <a:p>
                      <a:r>
                        <a:rPr lang="en-US" altLang="zh-CN" dirty="0">
                          <a:solidFill>
                            <a:srgbClr val="FF0000"/>
                          </a:solidFill>
                        </a:rPr>
                        <a:t>73.34%</a:t>
                      </a:r>
                      <a:endParaRPr lang="zh-CN" altLang="en-US" dirty="0">
                        <a:solidFill>
                          <a:srgbClr val="FF0000"/>
                        </a:solidFill>
                      </a:endParaRPr>
                    </a:p>
                  </a:txBody>
                  <a:tcPr/>
                </a:tc>
                <a:tc>
                  <a:txBody>
                    <a:bodyPr/>
                    <a:lstStyle/>
                    <a:p>
                      <a:r>
                        <a:rPr lang="en-US" altLang="zh-CN" dirty="0">
                          <a:solidFill>
                            <a:srgbClr val="FF0000"/>
                          </a:solidFill>
                        </a:rPr>
                        <a:t>93.34%</a:t>
                      </a:r>
                      <a:endParaRPr lang="zh-CN" altLang="en-US" dirty="0">
                        <a:solidFill>
                          <a:srgbClr val="FF0000"/>
                        </a:solidFill>
                      </a:endParaRPr>
                    </a:p>
                  </a:txBody>
                  <a:tcPr/>
                </a:tc>
                <a:tc>
                  <a:txBody>
                    <a:bodyPr/>
                    <a:lstStyle/>
                    <a:p>
                      <a:r>
                        <a:rPr lang="en-US" altLang="zh-CN" dirty="0">
                          <a:solidFill>
                            <a:srgbClr val="FF0000"/>
                          </a:solidFill>
                        </a:rPr>
                        <a:t>97.26%</a:t>
                      </a:r>
                      <a:endParaRPr lang="zh-CN" altLang="en-US" dirty="0">
                        <a:solidFill>
                          <a:srgbClr val="FF0000"/>
                        </a:solidFill>
                      </a:endParaRPr>
                    </a:p>
                  </a:txBody>
                  <a:tcPr/>
                </a:tc>
                <a:extLst>
                  <a:ext uri="{0D108BD9-81ED-4DB2-BD59-A6C34878D82A}">
                    <a16:rowId xmlns:a16="http://schemas.microsoft.com/office/drawing/2014/main" val="1056876806"/>
                  </a:ext>
                </a:extLst>
              </a:tr>
            </a:tbl>
          </a:graphicData>
        </a:graphic>
      </p:graphicFrame>
    </p:spTree>
    <p:extLst>
      <p:ext uri="{BB962C8B-B14F-4D97-AF65-F5344CB8AC3E}">
        <p14:creationId xmlns:p14="http://schemas.microsoft.com/office/powerpoint/2010/main" val="257072867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p:txBody>
          <a:bodyPr/>
          <a:lstStyle/>
          <a:p>
            <a:r>
              <a:rPr lang="en-US" altLang="zh-CN" dirty="0"/>
              <a:t>UI</a:t>
            </a:r>
            <a:endParaRPr lang="zh-CN" altLang="en-US" dirty="0"/>
          </a:p>
        </p:txBody>
      </p:sp>
      <p:sp>
        <p:nvSpPr>
          <p:cNvPr id="4" name="内容占位符 4">
            <a:extLst>
              <a:ext uri="{FF2B5EF4-FFF2-40B4-BE49-F238E27FC236}">
                <a16:creationId xmlns:a16="http://schemas.microsoft.com/office/drawing/2014/main" id="{8BAF4B68-A287-2D44-9FCE-D9C45A74B016}"/>
              </a:ext>
            </a:extLst>
          </p:cNvPr>
          <p:cNvSpPr txBox="1">
            <a:spLocks/>
          </p:cNvSpPr>
          <p:nvPr/>
        </p:nvSpPr>
        <p:spPr>
          <a:xfrm>
            <a:off x="863085" y="1911170"/>
            <a:ext cx="5243792" cy="4641427"/>
          </a:xfr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r>
              <a:rPr lang="zh-CN" altLang="en-US" dirty="0"/>
              <a:t>单击选择图片选择要处理的图片</a:t>
            </a:r>
            <a:endParaRPr lang="en-US" altLang="zh-CN" dirty="0"/>
          </a:p>
          <a:p>
            <a:pPr hangingPunct="1"/>
            <a:r>
              <a:rPr lang="zh-CN" altLang="en-US" dirty="0"/>
              <a:t>返回处理过的图片，画出了所有</a:t>
            </a:r>
            <a:r>
              <a:rPr lang="en-US" altLang="zh-CN" dirty="0"/>
              <a:t>bounding box</a:t>
            </a:r>
            <a:r>
              <a:rPr lang="zh-CN" altLang="en-US" dirty="0"/>
              <a:t>及</a:t>
            </a:r>
            <a:r>
              <a:rPr lang="en-US" altLang="zh-CN" dirty="0"/>
              <a:t>Top5</a:t>
            </a:r>
            <a:r>
              <a:rPr lang="zh-CN" altLang="en-US" dirty="0"/>
              <a:t>猫品种预测和概率</a:t>
            </a:r>
            <a:endParaRPr lang="en-US" altLang="zh-CN" dirty="0"/>
          </a:p>
          <a:p>
            <a:pPr hangingPunct="1"/>
            <a:r>
              <a:rPr lang="zh-CN" altLang="en-US" dirty="0"/>
              <a:t>可以单击</a:t>
            </a:r>
            <a:r>
              <a:rPr lang="en-US" altLang="zh-CN" dirty="0"/>
              <a:t>bounding box</a:t>
            </a:r>
            <a:r>
              <a:rPr lang="zh-CN" altLang="en-US" dirty="0"/>
              <a:t>查看详细结果，可以点击右侧图标查看对应品种猫的大图和简介</a:t>
            </a:r>
          </a:p>
        </p:txBody>
      </p:sp>
      <p:pic>
        <p:nvPicPr>
          <p:cNvPr id="5" name="图片 4">
            <a:extLst>
              <a:ext uri="{FF2B5EF4-FFF2-40B4-BE49-F238E27FC236}">
                <a16:creationId xmlns:a16="http://schemas.microsoft.com/office/drawing/2014/main" id="{3129B13C-05CF-3845-9200-E38AA0B1A5DC}"/>
              </a:ext>
            </a:extLst>
          </p:cNvPr>
          <p:cNvPicPr>
            <a:picLocks noChangeAspect="1"/>
          </p:cNvPicPr>
          <p:nvPr/>
        </p:nvPicPr>
        <p:blipFill>
          <a:blip r:embed="rId2"/>
          <a:stretch>
            <a:fillRect/>
          </a:stretch>
        </p:blipFill>
        <p:spPr>
          <a:xfrm>
            <a:off x="6502401" y="4715395"/>
            <a:ext cx="5384965" cy="3127035"/>
          </a:xfrm>
          <a:prstGeom prst="rect">
            <a:avLst/>
          </a:prstGeom>
        </p:spPr>
      </p:pic>
      <p:pic>
        <p:nvPicPr>
          <p:cNvPr id="6" name="图片 5">
            <a:extLst>
              <a:ext uri="{FF2B5EF4-FFF2-40B4-BE49-F238E27FC236}">
                <a16:creationId xmlns:a16="http://schemas.microsoft.com/office/drawing/2014/main" id="{12C6692D-272C-A04C-859F-FC3CCF4037CF}"/>
              </a:ext>
            </a:extLst>
          </p:cNvPr>
          <p:cNvPicPr>
            <a:picLocks noChangeAspect="1"/>
          </p:cNvPicPr>
          <p:nvPr/>
        </p:nvPicPr>
        <p:blipFill>
          <a:blip r:embed="rId3"/>
          <a:stretch>
            <a:fillRect/>
          </a:stretch>
        </p:blipFill>
        <p:spPr>
          <a:xfrm>
            <a:off x="6502400" y="1545218"/>
            <a:ext cx="2536141" cy="3170176"/>
          </a:xfrm>
          <a:prstGeom prst="rect">
            <a:avLst/>
          </a:prstGeom>
        </p:spPr>
      </p:pic>
    </p:spTree>
    <p:extLst>
      <p:ext uri="{BB962C8B-B14F-4D97-AF65-F5344CB8AC3E}">
        <p14:creationId xmlns:p14="http://schemas.microsoft.com/office/powerpoint/2010/main" val="22181639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p:txBody>
          <a:bodyPr/>
          <a:lstStyle/>
          <a:p>
            <a:r>
              <a:rPr lang="en-US" altLang="zh-CN" dirty="0"/>
              <a:t>UI</a:t>
            </a:r>
            <a:endParaRPr lang="zh-CN" altLang="en-US" dirty="0"/>
          </a:p>
        </p:txBody>
      </p:sp>
      <p:sp>
        <p:nvSpPr>
          <p:cNvPr id="6" name="内容占位符 4">
            <a:extLst>
              <a:ext uri="{FF2B5EF4-FFF2-40B4-BE49-F238E27FC236}">
                <a16:creationId xmlns:a16="http://schemas.microsoft.com/office/drawing/2014/main" id="{BCDE4D02-FE7A-A044-84D4-A2274EFE1D53}"/>
              </a:ext>
            </a:extLst>
          </p:cNvPr>
          <p:cNvSpPr txBox="1">
            <a:spLocks/>
          </p:cNvSpPr>
          <p:nvPr/>
        </p:nvSpPr>
        <p:spPr>
          <a:xfrm>
            <a:off x="863085" y="1911170"/>
            <a:ext cx="5243792" cy="4641427"/>
          </a:xfr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r>
              <a:rPr lang="zh-CN" altLang="en-US" dirty="0"/>
              <a:t>结果展示：</a:t>
            </a:r>
          </a:p>
        </p:txBody>
      </p:sp>
      <p:pic>
        <p:nvPicPr>
          <p:cNvPr id="7" name="图片 6">
            <a:extLst>
              <a:ext uri="{FF2B5EF4-FFF2-40B4-BE49-F238E27FC236}">
                <a16:creationId xmlns:a16="http://schemas.microsoft.com/office/drawing/2014/main" id="{6C63CE98-5CF6-4835-82BD-3259CDCF7F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13" y="4742423"/>
            <a:ext cx="5243793" cy="3100007"/>
          </a:xfrm>
          <a:prstGeom prst="rect">
            <a:avLst/>
          </a:prstGeom>
        </p:spPr>
      </p:pic>
      <p:pic>
        <p:nvPicPr>
          <p:cNvPr id="9" name="图片 8">
            <a:extLst>
              <a:ext uri="{FF2B5EF4-FFF2-40B4-BE49-F238E27FC236}">
                <a16:creationId xmlns:a16="http://schemas.microsoft.com/office/drawing/2014/main" id="{8E4F1D10-FD01-4AB9-B710-7613328B4D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3269" y="4218064"/>
            <a:ext cx="4829947" cy="3587960"/>
          </a:xfrm>
          <a:prstGeom prst="rect">
            <a:avLst/>
          </a:prstGeom>
        </p:spPr>
      </p:pic>
    </p:spTree>
    <p:extLst>
      <p:ext uri="{BB962C8B-B14F-4D97-AF65-F5344CB8AC3E}">
        <p14:creationId xmlns:p14="http://schemas.microsoft.com/office/powerpoint/2010/main" val="331403474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p:txBody>
          <a:bodyPr/>
          <a:lstStyle/>
          <a:p>
            <a:r>
              <a:rPr lang="en-US" altLang="zh-CN" dirty="0"/>
              <a:t>UI</a:t>
            </a:r>
            <a:endParaRPr lang="zh-CN" altLang="en-US" dirty="0"/>
          </a:p>
        </p:txBody>
      </p:sp>
      <p:pic>
        <p:nvPicPr>
          <p:cNvPr id="5" name="图片 4">
            <a:extLst>
              <a:ext uri="{FF2B5EF4-FFF2-40B4-BE49-F238E27FC236}">
                <a16:creationId xmlns:a16="http://schemas.microsoft.com/office/drawing/2014/main" id="{5FC2C151-3A2E-F847-A728-C0392C60C39E}"/>
              </a:ext>
            </a:extLst>
          </p:cNvPr>
          <p:cNvPicPr>
            <a:picLocks noChangeAspect="1"/>
          </p:cNvPicPr>
          <p:nvPr/>
        </p:nvPicPr>
        <p:blipFill>
          <a:blip r:embed="rId2"/>
          <a:stretch>
            <a:fillRect/>
          </a:stretch>
        </p:blipFill>
        <p:spPr>
          <a:xfrm>
            <a:off x="6470560" y="1608666"/>
            <a:ext cx="5229781" cy="3295770"/>
          </a:xfrm>
          <a:prstGeom prst="rect">
            <a:avLst/>
          </a:prstGeom>
        </p:spPr>
      </p:pic>
      <p:pic>
        <p:nvPicPr>
          <p:cNvPr id="6" name="图片 5">
            <a:extLst>
              <a:ext uri="{FF2B5EF4-FFF2-40B4-BE49-F238E27FC236}">
                <a16:creationId xmlns:a16="http://schemas.microsoft.com/office/drawing/2014/main" id="{B8FF2829-7B86-0F47-89AF-677278BF71C2}"/>
              </a:ext>
            </a:extLst>
          </p:cNvPr>
          <p:cNvPicPr>
            <a:picLocks noChangeAspect="1"/>
          </p:cNvPicPr>
          <p:nvPr/>
        </p:nvPicPr>
        <p:blipFill>
          <a:blip r:embed="rId3"/>
          <a:stretch>
            <a:fillRect/>
          </a:stretch>
        </p:blipFill>
        <p:spPr>
          <a:xfrm>
            <a:off x="635603" y="1608666"/>
            <a:ext cx="5834957" cy="3295770"/>
          </a:xfrm>
          <a:prstGeom prst="rect">
            <a:avLst/>
          </a:prstGeom>
        </p:spPr>
      </p:pic>
      <p:pic>
        <p:nvPicPr>
          <p:cNvPr id="7" name="图片 6">
            <a:extLst>
              <a:ext uri="{FF2B5EF4-FFF2-40B4-BE49-F238E27FC236}">
                <a16:creationId xmlns:a16="http://schemas.microsoft.com/office/drawing/2014/main" id="{AC97F806-CF27-324F-B358-83724A6C4092}"/>
              </a:ext>
            </a:extLst>
          </p:cNvPr>
          <p:cNvPicPr>
            <a:picLocks noChangeAspect="1"/>
          </p:cNvPicPr>
          <p:nvPr/>
        </p:nvPicPr>
        <p:blipFill>
          <a:blip r:embed="rId4"/>
          <a:stretch>
            <a:fillRect/>
          </a:stretch>
        </p:blipFill>
        <p:spPr>
          <a:xfrm>
            <a:off x="635603" y="4904436"/>
            <a:ext cx="6060741" cy="3250657"/>
          </a:xfrm>
          <a:prstGeom prst="rect">
            <a:avLst/>
          </a:prstGeom>
        </p:spPr>
      </p:pic>
      <p:pic>
        <p:nvPicPr>
          <p:cNvPr id="8" name="图片 7">
            <a:extLst>
              <a:ext uri="{FF2B5EF4-FFF2-40B4-BE49-F238E27FC236}">
                <a16:creationId xmlns:a16="http://schemas.microsoft.com/office/drawing/2014/main" id="{78B42CD2-90A1-9443-B892-5799310D2AA7}"/>
              </a:ext>
            </a:extLst>
          </p:cNvPr>
          <p:cNvPicPr>
            <a:picLocks noChangeAspect="1"/>
          </p:cNvPicPr>
          <p:nvPr/>
        </p:nvPicPr>
        <p:blipFill>
          <a:blip r:embed="rId5"/>
          <a:stretch>
            <a:fillRect/>
          </a:stretch>
        </p:blipFill>
        <p:spPr>
          <a:xfrm>
            <a:off x="6696344" y="4899485"/>
            <a:ext cx="4778213" cy="3255607"/>
          </a:xfrm>
          <a:prstGeom prst="rect">
            <a:avLst/>
          </a:prstGeom>
        </p:spPr>
      </p:pic>
    </p:spTree>
    <p:extLst>
      <p:ext uri="{BB962C8B-B14F-4D97-AF65-F5344CB8AC3E}">
        <p14:creationId xmlns:p14="http://schemas.microsoft.com/office/powerpoint/2010/main" val="266353194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p:txBody>
          <a:bodyPr/>
          <a:lstStyle/>
          <a:p>
            <a:r>
              <a:rPr lang="zh-CN" altLang="en-US" dirty="0"/>
              <a:t>总结</a:t>
            </a:r>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982732" y="1505737"/>
            <a:ext cx="11433106"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spcBef>
                <a:spcPts val="0"/>
              </a:spcBef>
              <a:buSzPct val="100000"/>
              <a:buNone/>
              <a:defRPr/>
            </a:pPr>
            <a:endParaRPr lang="en-US" altLang="zh-CN" b="1"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r>
              <a:rPr lang="en-US" altLang="zh-CN" b="1" dirty="0">
                <a:solidFill>
                  <a:schemeClr val="tx1"/>
                </a:solidFill>
                <a:latin typeface="SimSun" panose="02010600030101010101" pitchFamily="2" charset="-122"/>
                <a:ea typeface="SimSun" panose="02010600030101010101" pitchFamily="2" charset="-122"/>
              </a:rPr>
              <a:t>·</a:t>
            </a:r>
            <a:r>
              <a:rPr lang="zh-CN" altLang="en-US" b="1" dirty="0">
                <a:solidFill>
                  <a:schemeClr val="tx1"/>
                </a:solidFill>
                <a:latin typeface="SimSun" panose="02010600030101010101" pitchFamily="2" charset="-122"/>
                <a:ea typeface="SimSun" panose="02010600030101010101" pitchFamily="2" charset="-122"/>
              </a:rPr>
              <a:t>我们成功构建出了一个有较高正确率、具有实用意义的猫品种分类器。它可以非常准确的对纯种猫的品种进行分类，并且对非纯种猫给出其与各纯种猫的相似度。</a:t>
            </a:r>
            <a:endParaRPr lang="en-US" altLang="zh-CN" b="1"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endParaRPr lang="en-US" altLang="zh-CN" b="1"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endParaRPr lang="en-US" altLang="zh-CN" b="1"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r>
              <a:rPr lang="en-US" altLang="zh-CN" b="1" dirty="0">
                <a:solidFill>
                  <a:schemeClr val="tx1"/>
                </a:solidFill>
                <a:latin typeface="SimSun" panose="02010600030101010101" pitchFamily="2" charset="-122"/>
                <a:ea typeface="SimSun" panose="02010600030101010101" pitchFamily="2" charset="-122"/>
              </a:rPr>
              <a:t>·</a:t>
            </a:r>
            <a:r>
              <a:rPr lang="zh-CN" altLang="en-US" b="1" dirty="0">
                <a:solidFill>
                  <a:schemeClr val="tx1"/>
                </a:solidFill>
                <a:latin typeface="SimSun" panose="02010600030101010101" pitchFamily="2" charset="-122"/>
                <a:ea typeface="SimSun" panose="02010600030101010101" pitchFamily="2" charset="-122"/>
              </a:rPr>
              <a:t>我们构建出了一个拥有</a:t>
            </a:r>
            <a:r>
              <a:rPr lang="en-US" altLang="zh-CN" b="1" dirty="0">
                <a:solidFill>
                  <a:schemeClr val="tx1"/>
                </a:solidFill>
                <a:latin typeface="SimSun" panose="02010600030101010101" pitchFamily="2" charset="-122"/>
                <a:ea typeface="SimSun" panose="02010600030101010101" pitchFamily="2" charset="-122"/>
              </a:rPr>
              <a:t>45</a:t>
            </a:r>
            <a:r>
              <a:rPr lang="zh-CN" altLang="en-US" b="1" dirty="0">
                <a:solidFill>
                  <a:schemeClr val="tx1"/>
                </a:solidFill>
                <a:latin typeface="SimSun" panose="02010600030101010101" pitchFamily="2" charset="-122"/>
                <a:ea typeface="SimSun" panose="02010600030101010101" pitchFamily="2" charset="-122"/>
              </a:rPr>
              <a:t>种纯种猫品种，共约</a:t>
            </a:r>
            <a:r>
              <a:rPr lang="en-US" altLang="zh-CN" b="1" dirty="0">
                <a:solidFill>
                  <a:schemeClr val="tx1"/>
                </a:solidFill>
                <a:latin typeface="SimSun" panose="02010600030101010101" pitchFamily="2" charset="-122"/>
                <a:ea typeface="SimSun" panose="02010600030101010101" pitchFamily="2" charset="-122"/>
              </a:rPr>
              <a:t>2</a:t>
            </a:r>
            <a:r>
              <a:rPr lang="zh-CN" altLang="en-US" b="1" dirty="0">
                <a:solidFill>
                  <a:schemeClr val="tx1"/>
                </a:solidFill>
                <a:latin typeface="SimSun" panose="02010600030101010101" pitchFamily="2" charset="-122"/>
                <a:ea typeface="SimSun" panose="02010600030101010101" pitchFamily="2" charset="-122"/>
              </a:rPr>
              <a:t>万</a:t>
            </a:r>
            <a:r>
              <a:rPr lang="en-US" altLang="zh-CN" b="1" dirty="0">
                <a:solidFill>
                  <a:schemeClr val="tx1"/>
                </a:solidFill>
                <a:latin typeface="SimSun" panose="02010600030101010101" pitchFamily="2" charset="-122"/>
                <a:ea typeface="SimSun" panose="02010600030101010101" pitchFamily="2" charset="-122"/>
              </a:rPr>
              <a:t>9</a:t>
            </a:r>
            <a:r>
              <a:rPr lang="zh-CN" altLang="en-US" b="1" dirty="0">
                <a:solidFill>
                  <a:schemeClr val="tx1"/>
                </a:solidFill>
                <a:latin typeface="SimSun" panose="02010600030101010101" pitchFamily="2" charset="-122"/>
                <a:ea typeface="SimSun" panose="02010600030101010101" pitchFamily="2" charset="-122"/>
              </a:rPr>
              <a:t>千张图片的相对高质量的数据集，填补了这一方面这一空白，为后续的工作提供了便利。</a:t>
            </a:r>
            <a:endParaRPr lang="en-US" altLang="zh-CN" b="1" dirty="0">
              <a:solidFill>
                <a:schemeClr val="tx1"/>
              </a:solidFill>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34228534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p:txBody>
          <a:bodyPr/>
          <a:lstStyle/>
          <a:p>
            <a:r>
              <a:rPr lang="zh-CN" altLang="en-US" dirty="0"/>
              <a:t>物体检测网络的训练</a:t>
            </a:r>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982732" y="1505737"/>
            <a:ext cx="11433106"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lnSpc>
                <a:spcPct val="150000"/>
              </a:lnSpc>
              <a:spcBef>
                <a:spcPts val="0"/>
              </a:spcBef>
              <a:buSzPct val="100000"/>
              <a:defRPr/>
            </a:pPr>
            <a:r>
              <a:rPr lang="zh-CN" altLang="en-US" b="1" dirty="0">
                <a:solidFill>
                  <a:schemeClr val="tx1"/>
                </a:solidFill>
                <a:latin typeface="SimSun" panose="02010600030101010101" pitchFamily="2" charset="-122"/>
                <a:ea typeface="SimSun" panose="02010600030101010101" pitchFamily="2" charset="-122"/>
              </a:rPr>
              <a:t>为什么要采用分割网络：</a:t>
            </a:r>
            <a:endParaRPr lang="en-US" altLang="zh-CN" b="1" dirty="0">
              <a:solidFill>
                <a:schemeClr val="tx1"/>
              </a:solidFill>
              <a:latin typeface="SimSun" panose="02010600030101010101" pitchFamily="2" charset="-122"/>
              <a:ea typeface="SimSun" panose="02010600030101010101" pitchFamily="2" charset="-122"/>
            </a:endParaRPr>
          </a:p>
          <a:p>
            <a:pPr marL="958850" lvl="1" indent="-514350" hangingPunct="1">
              <a:lnSpc>
                <a:spcPct val="150000"/>
              </a:lnSpc>
              <a:spcBef>
                <a:spcPts val="0"/>
              </a:spcBef>
              <a:buSzPct val="100000"/>
              <a:buFont typeface="+mj-lt"/>
              <a:buAutoNum type="arabicPeriod"/>
              <a:defRPr/>
            </a:pPr>
            <a:r>
              <a:rPr lang="zh-CN" altLang="en-US" dirty="0">
                <a:solidFill>
                  <a:schemeClr val="tx1"/>
                </a:solidFill>
                <a:latin typeface="SimSun" panose="02010600030101010101" pitchFamily="2" charset="-122"/>
                <a:ea typeface="SimSun" panose="02010600030101010101" pitchFamily="2" charset="-122"/>
              </a:rPr>
              <a:t>我们的分割网络要实现的目标是从复杂场景筛选出猫并进行猫的种类识别，并给出猫的位置。</a:t>
            </a:r>
            <a:endParaRPr lang="en-US" altLang="zh-CN" dirty="0">
              <a:solidFill>
                <a:schemeClr val="tx1"/>
              </a:solidFill>
              <a:latin typeface="SimSun" panose="02010600030101010101" pitchFamily="2" charset="-122"/>
              <a:ea typeface="SimSun" panose="02010600030101010101" pitchFamily="2" charset="-122"/>
            </a:endParaRPr>
          </a:p>
          <a:p>
            <a:pPr marL="958850" lvl="1" indent="-514350" hangingPunct="1">
              <a:lnSpc>
                <a:spcPct val="150000"/>
              </a:lnSpc>
              <a:spcBef>
                <a:spcPts val="0"/>
              </a:spcBef>
              <a:buSzPct val="100000"/>
              <a:buFont typeface="+mj-lt"/>
              <a:buAutoNum type="arabicPeriod"/>
              <a:defRPr/>
            </a:pPr>
            <a:r>
              <a:rPr lang="zh-CN" altLang="en-US" dirty="0">
                <a:solidFill>
                  <a:schemeClr val="tx1"/>
                </a:solidFill>
                <a:latin typeface="SimSun" panose="02010600030101010101" pitchFamily="2" charset="-122"/>
                <a:ea typeface="SimSun" panose="02010600030101010101" pitchFamily="2" charset="-122"/>
              </a:rPr>
              <a:t>猫的种类本身是一个不是很显著的特征，直接使用分类网络识别很容易受到其他因素的干扰。比如两种不同种类的猫可能各种特征很相似，直接识别会受到环境的干扰。</a:t>
            </a:r>
            <a:endParaRPr lang="en-US" altLang="zh-CN" dirty="0">
              <a:solidFill>
                <a:schemeClr val="tx1"/>
              </a:solidFill>
              <a:latin typeface="SimSun" panose="02010600030101010101" pitchFamily="2" charset="-122"/>
              <a:ea typeface="SimSun" panose="02010600030101010101" pitchFamily="2" charset="-122"/>
            </a:endParaRPr>
          </a:p>
          <a:p>
            <a:pPr marL="0" indent="0" hangingPunct="1">
              <a:lnSpc>
                <a:spcPct val="150000"/>
              </a:lnSpc>
              <a:spcBef>
                <a:spcPts val="0"/>
              </a:spcBef>
              <a:buSzPct val="100000"/>
              <a:buNone/>
              <a:defRPr/>
            </a:pPr>
            <a:r>
              <a:rPr lang="en-US" altLang="zh-CN" sz="2400" dirty="0">
                <a:solidFill>
                  <a:schemeClr val="tx1"/>
                </a:solidFill>
                <a:latin typeface="SimSun" panose="02010600030101010101" pitchFamily="2" charset="-122"/>
                <a:ea typeface="SimSun" panose="02010600030101010101" pitchFamily="2" charset="-122"/>
              </a:rPr>
              <a:t>		</a:t>
            </a:r>
          </a:p>
        </p:txBody>
      </p:sp>
      <p:pic>
        <p:nvPicPr>
          <p:cNvPr id="4" name="图片 3">
            <a:extLst>
              <a:ext uri="{FF2B5EF4-FFF2-40B4-BE49-F238E27FC236}">
                <a16:creationId xmlns:a16="http://schemas.microsoft.com/office/drawing/2014/main" id="{D5024E42-C257-48ED-829D-D6ABAB588C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862" y="6153336"/>
            <a:ext cx="3608149" cy="2489623"/>
          </a:xfrm>
          <a:prstGeom prst="rect">
            <a:avLst/>
          </a:prstGeom>
        </p:spPr>
      </p:pic>
      <p:sp>
        <p:nvSpPr>
          <p:cNvPr id="5" name="文本框 4">
            <a:extLst>
              <a:ext uri="{FF2B5EF4-FFF2-40B4-BE49-F238E27FC236}">
                <a16:creationId xmlns:a16="http://schemas.microsoft.com/office/drawing/2014/main" id="{1D0588EF-69F5-4F12-A1A2-DE5E7BBFC21B}"/>
              </a:ext>
            </a:extLst>
          </p:cNvPr>
          <p:cNvSpPr txBox="1"/>
          <p:nvPr/>
        </p:nvSpPr>
        <p:spPr>
          <a:xfrm>
            <a:off x="864296" y="9003241"/>
            <a:ext cx="374528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zh-CN" alt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可能的复杂场景</a:t>
            </a:r>
          </a:p>
        </p:txBody>
      </p:sp>
      <p:pic>
        <p:nvPicPr>
          <p:cNvPr id="16" name="图片 15">
            <a:extLst>
              <a:ext uri="{FF2B5EF4-FFF2-40B4-BE49-F238E27FC236}">
                <a16:creationId xmlns:a16="http://schemas.microsoft.com/office/drawing/2014/main" id="{8CA40E4E-7D74-4F70-BA3F-32D1FCDDE7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4062" y="6153336"/>
            <a:ext cx="2916023" cy="2489623"/>
          </a:xfrm>
          <a:prstGeom prst="rect">
            <a:avLst/>
          </a:prstGeom>
        </p:spPr>
      </p:pic>
      <p:sp>
        <p:nvSpPr>
          <p:cNvPr id="17" name="文本框 16">
            <a:extLst>
              <a:ext uri="{FF2B5EF4-FFF2-40B4-BE49-F238E27FC236}">
                <a16:creationId xmlns:a16="http://schemas.microsoft.com/office/drawing/2014/main" id="{CBBF2CB0-702F-40C9-9CD7-9CAA0E1C04F7}"/>
              </a:ext>
            </a:extLst>
          </p:cNvPr>
          <p:cNvSpPr txBox="1"/>
          <p:nvPr/>
        </p:nvSpPr>
        <p:spPr>
          <a:xfrm>
            <a:off x="5675326" y="8957748"/>
            <a:ext cx="219205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400" b="0" i="0" u="none" strike="noStrike" cap="none" spc="0" normalizeH="0" baseline="0" dirty="0">
                <a:ln>
                  <a:noFill/>
                </a:ln>
                <a:solidFill>
                  <a:srgbClr val="000000"/>
                </a:solidFill>
                <a:effectLst/>
                <a:uFillTx/>
                <a:latin typeface="Helvetica Neue"/>
                <a:ea typeface="Helvetica Neue"/>
                <a:cs typeface="Helvetica Neue"/>
                <a:sym typeface="Helvetica Neue"/>
              </a:rPr>
              <a:t>Egyptian Mau</a:t>
            </a:r>
            <a:endParaRPr kumimoji="0" lang="zh-CN" alt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20" name="文本框 19">
            <a:extLst>
              <a:ext uri="{FF2B5EF4-FFF2-40B4-BE49-F238E27FC236}">
                <a16:creationId xmlns:a16="http://schemas.microsoft.com/office/drawing/2014/main" id="{E217ED3B-3D59-4F0A-A94A-03507050CF02}"/>
              </a:ext>
            </a:extLst>
          </p:cNvPr>
          <p:cNvSpPr txBox="1"/>
          <p:nvPr/>
        </p:nvSpPr>
        <p:spPr>
          <a:xfrm>
            <a:off x="9931958" y="8899728"/>
            <a:ext cx="2370203"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400" b="0" i="0" u="none" strike="noStrike" cap="none" spc="0" normalizeH="0" baseline="0" dirty="0">
                <a:ln>
                  <a:noFill/>
                </a:ln>
                <a:solidFill>
                  <a:srgbClr val="000000"/>
                </a:solidFill>
                <a:effectLst/>
                <a:uFillTx/>
                <a:latin typeface="Helvetica Neue"/>
                <a:ea typeface="Helvetica Neue"/>
                <a:cs typeface="Helvetica Neue"/>
                <a:sym typeface="Helvetica Neue"/>
              </a:rPr>
              <a:t>Burmilla</a:t>
            </a:r>
            <a:r>
              <a:rPr lang="en-US" altLang="zh-CN" b="0" dirty="0"/>
              <a:t> </a:t>
            </a:r>
            <a:r>
              <a:rPr kumimoji="0" lang="en-US" altLang="zh-CN" sz="2400" b="0" i="0" u="none" strike="noStrike" cap="none" spc="0" normalizeH="0" baseline="0" dirty="0">
                <a:ln>
                  <a:noFill/>
                </a:ln>
                <a:solidFill>
                  <a:srgbClr val="000000"/>
                </a:solidFill>
                <a:effectLst/>
                <a:uFillTx/>
                <a:latin typeface="Helvetica Neue"/>
                <a:ea typeface="Helvetica Neue"/>
                <a:cs typeface="Helvetica Neue"/>
                <a:sym typeface="Helvetica Neue"/>
              </a:rPr>
              <a:t>cat</a:t>
            </a:r>
            <a:endParaRPr kumimoji="0" lang="zh-CN" alt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6" name="图片 5">
            <a:extLst>
              <a:ext uri="{FF2B5EF4-FFF2-40B4-BE49-F238E27FC236}">
                <a16:creationId xmlns:a16="http://schemas.microsoft.com/office/drawing/2014/main" id="{8B5BC679-3766-4144-8A7F-D43C1AAC9D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1958" y="6095408"/>
            <a:ext cx="2106355" cy="2547551"/>
          </a:xfrm>
          <a:prstGeom prst="rect">
            <a:avLst/>
          </a:prstGeom>
        </p:spPr>
      </p:pic>
    </p:spTree>
    <p:extLst>
      <p:ext uri="{BB962C8B-B14F-4D97-AF65-F5344CB8AC3E}">
        <p14:creationId xmlns:p14="http://schemas.microsoft.com/office/powerpoint/2010/main" val="182283285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1FC88-38DB-402F-AC50-21DC78F4E608}"/>
              </a:ext>
            </a:extLst>
          </p:cNvPr>
          <p:cNvSpPr>
            <a:spLocks noGrp="1"/>
          </p:cNvSpPr>
          <p:nvPr>
            <p:ph type="title"/>
          </p:nvPr>
        </p:nvSpPr>
        <p:spPr/>
        <p:txBody>
          <a:bodyPr/>
          <a:lstStyle/>
          <a:p>
            <a:r>
              <a:rPr lang="zh-CN" altLang="en-US" dirty="0"/>
              <a:t>物体检测网络的训练</a:t>
            </a:r>
          </a:p>
        </p:txBody>
      </p:sp>
      <p:sp>
        <p:nvSpPr>
          <p:cNvPr id="3" name="内容占位符 2">
            <a:extLst>
              <a:ext uri="{FF2B5EF4-FFF2-40B4-BE49-F238E27FC236}">
                <a16:creationId xmlns:a16="http://schemas.microsoft.com/office/drawing/2014/main" id="{526A2442-CE66-4906-9F44-D3264A76FEC9}"/>
              </a:ext>
            </a:extLst>
          </p:cNvPr>
          <p:cNvSpPr txBox="1">
            <a:spLocks/>
          </p:cNvSpPr>
          <p:nvPr/>
        </p:nvSpPr>
        <p:spPr>
          <a:xfrm>
            <a:off x="982732" y="1505737"/>
            <a:ext cx="11433106"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lnSpc>
                <a:spcPct val="150000"/>
              </a:lnSpc>
              <a:spcBef>
                <a:spcPts val="0"/>
              </a:spcBef>
              <a:buSzPct val="100000"/>
              <a:defRPr/>
            </a:pPr>
            <a:r>
              <a:rPr lang="zh-CN" altLang="en-US" b="1" dirty="0">
                <a:solidFill>
                  <a:schemeClr val="tx1"/>
                </a:solidFill>
                <a:latin typeface="SimSun" panose="02010600030101010101" pitchFamily="2" charset="-122"/>
                <a:ea typeface="SimSun" panose="02010600030101010101" pitchFamily="2" charset="-122"/>
              </a:rPr>
              <a:t>选取什么样的检测网络：</a:t>
            </a:r>
            <a:endParaRPr lang="en-US" altLang="zh-CN" b="1" dirty="0">
              <a:solidFill>
                <a:schemeClr val="tx1"/>
              </a:solidFill>
              <a:latin typeface="SimSun" panose="02010600030101010101" pitchFamily="2" charset="-122"/>
              <a:ea typeface="SimSun" panose="02010600030101010101" pitchFamily="2" charset="-122"/>
            </a:endParaRPr>
          </a:p>
          <a:p>
            <a:pPr marL="444500" lvl="1" indent="0" hangingPunct="1">
              <a:lnSpc>
                <a:spcPct val="150000"/>
              </a:lnSpc>
              <a:spcBef>
                <a:spcPts val="0"/>
              </a:spcBef>
              <a:buSzPct val="100000"/>
              <a:buNone/>
              <a:defRPr/>
            </a:pPr>
            <a:r>
              <a:rPr lang="zh-CN" altLang="en-US" sz="2800" dirty="0">
                <a:solidFill>
                  <a:schemeClr val="tx1"/>
                </a:solidFill>
                <a:latin typeface="SimSun" panose="02010600030101010101" pitchFamily="2" charset="-122"/>
                <a:ea typeface="SimSun" panose="02010600030101010101" pitchFamily="2" charset="-122"/>
              </a:rPr>
              <a:t>传统的检测网络包括</a:t>
            </a:r>
            <a:r>
              <a:rPr lang="en-US" altLang="zh-CN" sz="2800" dirty="0">
                <a:solidFill>
                  <a:schemeClr val="tx1"/>
                </a:solidFill>
                <a:latin typeface="SimSun" panose="02010600030101010101" pitchFamily="2" charset="-122"/>
                <a:ea typeface="SimSun" panose="02010600030101010101" pitchFamily="2" charset="-122"/>
              </a:rPr>
              <a:t>R-CNN</a:t>
            </a:r>
            <a:r>
              <a:rPr lang="zh-CN" altLang="en-US" sz="2800" dirty="0">
                <a:solidFill>
                  <a:schemeClr val="tx1"/>
                </a:solidFill>
                <a:latin typeface="SimSun" panose="02010600030101010101" pitchFamily="2" charset="-122"/>
                <a:ea typeface="SimSun" panose="02010600030101010101" pitchFamily="2" charset="-122"/>
              </a:rPr>
              <a:t>，</a:t>
            </a:r>
            <a:r>
              <a:rPr lang="en-US" altLang="zh-CN" sz="2800" dirty="0">
                <a:solidFill>
                  <a:schemeClr val="tx1"/>
                </a:solidFill>
                <a:latin typeface="SimSun" panose="02010600030101010101" pitchFamily="2" charset="-122"/>
                <a:ea typeface="SimSun" panose="02010600030101010101" pitchFamily="2" charset="-122"/>
              </a:rPr>
              <a:t>SSD</a:t>
            </a:r>
            <a:r>
              <a:rPr lang="zh-CN" altLang="en-US" sz="2800" dirty="0">
                <a:solidFill>
                  <a:schemeClr val="tx1"/>
                </a:solidFill>
                <a:latin typeface="SimSun" panose="02010600030101010101" pitchFamily="2" charset="-122"/>
                <a:ea typeface="SimSun" panose="02010600030101010101" pitchFamily="2" charset="-122"/>
              </a:rPr>
              <a:t>，</a:t>
            </a:r>
            <a:r>
              <a:rPr lang="en-US" altLang="zh-CN" sz="2800" dirty="0">
                <a:solidFill>
                  <a:schemeClr val="tx1"/>
                </a:solidFill>
                <a:latin typeface="SimSun" panose="02010600030101010101" pitchFamily="2" charset="-122"/>
                <a:ea typeface="SimSun" panose="02010600030101010101" pitchFamily="2" charset="-122"/>
              </a:rPr>
              <a:t>YOLO</a:t>
            </a:r>
            <a:r>
              <a:rPr lang="zh-CN" altLang="en-US" sz="2800" dirty="0">
                <a:solidFill>
                  <a:schemeClr val="tx1"/>
                </a:solidFill>
                <a:latin typeface="SimSun" panose="02010600030101010101" pitchFamily="2" charset="-122"/>
                <a:ea typeface="SimSun" panose="02010600030101010101" pitchFamily="2" charset="-122"/>
              </a:rPr>
              <a:t>。 </a:t>
            </a:r>
            <a:r>
              <a:rPr lang="en-US" altLang="zh-CN" sz="2800" dirty="0">
                <a:solidFill>
                  <a:schemeClr val="tx1"/>
                </a:solidFill>
                <a:latin typeface="SimSun" panose="02010600030101010101" pitchFamily="2" charset="-122"/>
                <a:ea typeface="SimSun" panose="02010600030101010101" pitchFamily="2" charset="-122"/>
              </a:rPr>
              <a:t>faster RCNN</a:t>
            </a:r>
            <a:r>
              <a:rPr lang="zh-CN" altLang="en-US" sz="2800" dirty="0">
                <a:solidFill>
                  <a:schemeClr val="tx1"/>
                </a:solidFill>
                <a:latin typeface="SimSun" panose="02010600030101010101" pitchFamily="2" charset="-122"/>
                <a:ea typeface="SimSun" panose="02010600030101010101" pitchFamily="2" charset="-122"/>
              </a:rPr>
              <a:t>采用</a:t>
            </a:r>
            <a:r>
              <a:rPr lang="en-US" altLang="zh-CN" sz="2800" dirty="0">
                <a:solidFill>
                  <a:schemeClr val="tx1"/>
                </a:solidFill>
                <a:latin typeface="SimSun" panose="02010600030101010101" pitchFamily="2" charset="-122"/>
                <a:ea typeface="SimSun" panose="02010600030101010101" pitchFamily="2" charset="-122"/>
              </a:rPr>
              <a:t>region</a:t>
            </a:r>
          </a:p>
          <a:p>
            <a:pPr marL="444500" lvl="1" indent="0" hangingPunct="1">
              <a:lnSpc>
                <a:spcPct val="150000"/>
              </a:lnSpc>
              <a:spcBef>
                <a:spcPts val="0"/>
              </a:spcBef>
              <a:buSzPct val="100000"/>
              <a:buNone/>
              <a:defRPr/>
            </a:pPr>
            <a:r>
              <a:rPr lang="en-US" altLang="zh-CN" sz="2800" dirty="0">
                <a:solidFill>
                  <a:schemeClr val="tx1"/>
                </a:solidFill>
                <a:latin typeface="SimSun" panose="02010600030101010101" pitchFamily="2" charset="-122"/>
                <a:ea typeface="SimSun" panose="02010600030101010101" pitchFamily="2" charset="-122"/>
              </a:rPr>
              <a:t>Proposal network</a:t>
            </a:r>
            <a:r>
              <a:rPr lang="zh-CN" altLang="en-US" sz="2800" dirty="0">
                <a:solidFill>
                  <a:schemeClr val="tx1"/>
                </a:solidFill>
                <a:latin typeface="SimSun" panose="02010600030101010101" pitchFamily="2" charset="-122"/>
                <a:ea typeface="SimSun" panose="02010600030101010101" pitchFamily="2" charset="-122"/>
              </a:rPr>
              <a:t>来取代</a:t>
            </a:r>
            <a:r>
              <a:rPr lang="en-US" altLang="zh-CN" sz="2800" dirty="0">
                <a:solidFill>
                  <a:schemeClr val="tx1"/>
                </a:solidFill>
                <a:latin typeface="SimSun" panose="02010600030101010101" pitchFamily="2" charset="-122"/>
                <a:ea typeface="SimSun" panose="02010600030101010101" pitchFamily="2" charset="-122"/>
              </a:rPr>
              <a:t>selective search</a:t>
            </a:r>
            <a:r>
              <a:rPr lang="zh-CN" altLang="en-US" sz="2800" dirty="0">
                <a:solidFill>
                  <a:schemeClr val="tx1"/>
                </a:solidFill>
                <a:latin typeface="SimSun" panose="02010600030101010101" pitchFamily="2" charset="-122"/>
                <a:ea typeface="SimSun" panose="02010600030101010101" pitchFamily="2" charset="-122"/>
              </a:rPr>
              <a:t>方法，提高了精确率和检测速度。</a:t>
            </a:r>
            <a:r>
              <a:rPr lang="en-US" altLang="zh-CN" sz="2800" dirty="0">
                <a:solidFill>
                  <a:schemeClr val="tx1"/>
                </a:solidFill>
                <a:latin typeface="SimSun" panose="02010600030101010101" pitchFamily="2" charset="-122"/>
                <a:ea typeface="SimSun" panose="02010600030101010101" pitchFamily="2" charset="-122"/>
              </a:rPr>
              <a:t>YOLO</a:t>
            </a:r>
            <a:r>
              <a:rPr lang="zh-CN" altLang="en-US" sz="2800" dirty="0">
                <a:solidFill>
                  <a:schemeClr val="tx1"/>
                </a:solidFill>
                <a:latin typeface="SimSun" panose="02010600030101010101" pitchFamily="2" charset="-122"/>
                <a:ea typeface="SimSun" panose="02010600030101010101" pitchFamily="2" charset="-122"/>
              </a:rPr>
              <a:t>将</a:t>
            </a:r>
            <a:r>
              <a:rPr lang="en-US" altLang="zh-CN" sz="2800" dirty="0">
                <a:solidFill>
                  <a:schemeClr val="tx1"/>
                </a:solidFill>
                <a:latin typeface="SimSun" panose="02010600030101010101" pitchFamily="2" charset="-122"/>
                <a:ea typeface="SimSun" panose="02010600030101010101" pitchFamily="2" charset="-122"/>
              </a:rPr>
              <a:t>detection</a:t>
            </a:r>
            <a:r>
              <a:rPr lang="zh-CN" altLang="en-US" sz="2800" dirty="0">
                <a:solidFill>
                  <a:schemeClr val="tx1"/>
                </a:solidFill>
                <a:latin typeface="SimSun" panose="02010600030101010101" pitchFamily="2" charset="-122"/>
                <a:ea typeface="SimSun" panose="02010600030101010101" pitchFamily="2" charset="-122"/>
              </a:rPr>
              <a:t>转化为</a:t>
            </a:r>
            <a:r>
              <a:rPr lang="en-US" altLang="zh-CN" sz="2800" dirty="0">
                <a:solidFill>
                  <a:schemeClr val="tx1"/>
                </a:solidFill>
                <a:latin typeface="SimSun" panose="02010600030101010101" pitchFamily="2" charset="-122"/>
                <a:ea typeface="SimSun" panose="02010600030101010101" pitchFamily="2" charset="-122"/>
              </a:rPr>
              <a:t>regression</a:t>
            </a:r>
            <a:r>
              <a:rPr lang="zh-CN" altLang="en-US" sz="2800" dirty="0">
                <a:solidFill>
                  <a:schemeClr val="tx1"/>
                </a:solidFill>
                <a:latin typeface="SimSun" panose="02010600030101010101" pitchFamily="2" charset="-122"/>
                <a:ea typeface="SimSun" panose="02010600030101010101" pitchFamily="2" charset="-122"/>
              </a:rPr>
              <a:t>，提高了运行速度，但是精确率要慢一些。</a:t>
            </a:r>
            <a:r>
              <a:rPr lang="en-US" altLang="zh-CN" sz="2800" dirty="0">
                <a:solidFill>
                  <a:schemeClr val="tx1"/>
                </a:solidFill>
                <a:latin typeface="SimSun" panose="02010600030101010101" pitchFamily="2" charset="-122"/>
                <a:ea typeface="SimSun" panose="02010600030101010101" pitchFamily="2" charset="-122"/>
              </a:rPr>
              <a:t>SSD</a:t>
            </a:r>
            <a:r>
              <a:rPr lang="zh-CN" altLang="en-US" sz="2800" dirty="0">
                <a:solidFill>
                  <a:schemeClr val="tx1"/>
                </a:solidFill>
                <a:latin typeface="SimSun" panose="02010600030101010101" pitchFamily="2" charset="-122"/>
                <a:ea typeface="SimSun" panose="02010600030101010101" pitchFamily="2" charset="-122"/>
              </a:rPr>
              <a:t>兼具</a:t>
            </a:r>
            <a:r>
              <a:rPr lang="en-US" altLang="zh-CN" sz="2800" dirty="0">
                <a:solidFill>
                  <a:schemeClr val="tx1"/>
                </a:solidFill>
                <a:latin typeface="SimSun" panose="02010600030101010101" pitchFamily="2" charset="-122"/>
                <a:ea typeface="SimSun" panose="02010600030101010101" pitchFamily="2" charset="-122"/>
              </a:rPr>
              <a:t>Faster RCNN</a:t>
            </a:r>
            <a:r>
              <a:rPr lang="zh-CN" altLang="en-US" sz="2800" dirty="0">
                <a:solidFill>
                  <a:schemeClr val="tx1"/>
                </a:solidFill>
                <a:latin typeface="SimSun" panose="02010600030101010101" pitchFamily="2" charset="-122"/>
                <a:ea typeface="SimSun" panose="02010600030101010101" pitchFamily="2" charset="-122"/>
              </a:rPr>
              <a:t>和</a:t>
            </a:r>
            <a:r>
              <a:rPr lang="en-US" altLang="zh-CN" sz="2800" dirty="0">
                <a:solidFill>
                  <a:schemeClr val="tx1"/>
                </a:solidFill>
                <a:latin typeface="SimSun" panose="02010600030101010101" pitchFamily="2" charset="-122"/>
                <a:ea typeface="SimSun" panose="02010600030101010101" pitchFamily="2" charset="-122"/>
              </a:rPr>
              <a:t>YOLO</a:t>
            </a:r>
            <a:r>
              <a:rPr lang="zh-CN" altLang="en-US" sz="2800" dirty="0">
                <a:solidFill>
                  <a:schemeClr val="tx1"/>
                </a:solidFill>
                <a:latin typeface="SimSun" panose="02010600030101010101" pitchFamily="2" charset="-122"/>
                <a:ea typeface="SimSun" panose="02010600030101010101" pitchFamily="2" charset="-122"/>
              </a:rPr>
              <a:t>的特点。但是具有较多的超参数，增加了训练难度。考虑到</a:t>
            </a:r>
            <a:r>
              <a:rPr lang="en-US" altLang="zh-CN" sz="2800" dirty="0">
                <a:solidFill>
                  <a:schemeClr val="tx1"/>
                </a:solidFill>
                <a:latin typeface="SimSun" panose="02010600030101010101" pitchFamily="2" charset="-122"/>
                <a:ea typeface="SimSun" panose="02010600030101010101" pitchFamily="2" charset="-122"/>
              </a:rPr>
              <a:t>aster RCNN</a:t>
            </a:r>
            <a:r>
              <a:rPr lang="zh-CN" altLang="en-US" sz="2800" dirty="0">
                <a:solidFill>
                  <a:schemeClr val="tx1"/>
                </a:solidFill>
                <a:latin typeface="SimSun" panose="02010600030101010101" pitchFamily="2" charset="-122"/>
                <a:ea typeface="SimSun" panose="02010600030101010101" pitchFamily="2" charset="-122"/>
              </a:rPr>
              <a:t>的鲁棒性更强一些，我们选择了</a:t>
            </a:r>
            <a:r>
              <a:rPr lang="en-US" altLang="zh-CN" sz="2800" dirty="0">
                <a:solidFill>
                  <a:schemeClr val="tx1"/>
                </a:solidFill>
                <a:latin typeface="SimSun" panose="02010600030101010101" pitchFamily="2" charset="-122"/>
                <a:ea typeface="SimSun" panose="02010600030101010101" pitchFamily="2" charset="-122"/>
              </a:rPr>
              <a:t>Faster RCNN</a:t>
            </a:r>
            <a:r>
              <a:rPr lang="zh-CN" altLang="en-US" sz="2800" dirty="0">
                <a:solidFill>
                  <a:schemeClr val="tx1"/>
                </a:solidFill>
                <a:latin typeface="SimSun" panose="02010600030101010101" pitchFamily="2" charset="-122"/>
                <a:ea typeface="SimSun" panose="02010600030101010101" pitchFamily="2" charset="-122"/>
              </a:rPr>
              <a:t>作为物体检测网络</a:t>
            </a:r>
            <a:endParaRPr lang="en-US" altLang="zh-CN" sz="2800" dirty="0">
              <a:solidFill>
                <a:schemeClr val="tx1"/>
              </a:solidFill>
              <a:latin typeface="SimSun" panose="02010600030101010101" pitchFamily="2" charset="-122"/>
              <a:ea typeface="SimSun" panose="02010600030101010101" pitchFamily="2" charset="-122"/>
            </a:endParaRPr>
          </a:p>
          <a:p>
            <a:pPr marL="0" indent="0" hangingPunct="1">
              <a:lnSpc>
                <a:spcPct val="150000"/>
              </a:lnSpc>
              <a:spcBef>
                <a:spcPts val="0"/>
              </a:spcBef>
              <a:buSzPct val="100000"/>
              <a:buNone/>
              <a:defRPr/>
            </a:pPr>
            <a:r>
              <a:rPr lang="en-US" altLang="zh-CN" sz="2400" dirty="0">
                <a:solidFill>
                  <a:schemeClr val="tx1"/>
                </a:solidFill>
                <a:latin typeface="SimSun" panose="02010600030101010101" pitchFamily="2" charset="-122"/>
                <a:ea typeface="SimSun" panose="02010600030101010101" pitchFamily="2" charset="-122"/>
              </a:rPr>
              <a:t>		</a:t>
            </a:r>
          </a:p>
        </p:txBody>
      </p:sp>
      <p:pic>
        <p:nvPicPr>
          <p:cNvPr id="5" name="图片 4">
            <a:extLst>
              <a:ext uri="{FF2B5EF4-FFF2-40B4-BE49-F238E27FC236}">
                <a16:creationId xmlns:a16="http://schemas.microsoft.com/office/drawing/2014/main" id="{E17C0C65-69D8-4F64-A484-9858B3236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2316" y="6156648"/>
            <a:ext cx="7353937" cy="3596952"/>
          </a:xfrm>
          <a:prstGeom prst="rect">
            <a:avLst/>
          </a:prstGeom>
        </p:spPr>
      </p:pic>
    </p:spTree>
    <p:extLst>
      <p:ext uri="{BB962C8B-B14F-4D97-AF65-F5344CB8AC3E}">
        <p14:creationId xmlns:p14="http://schemas.microsoft.com/office/powerpoint/2010/main" val="65665092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p:txBody>
          <a:bodyPr/>
          <a:lstStyle/>
          <a:p>
            <a:r>
              <a:rPr lang="zh-CN" altLang="en-US" dirty="0"/>
              <a:t>物体检测网络的训练</a:t>
            </a:r>
          </a:p>
        </p:txBody>
      </p:sp>
      <p:sp>
        <p:nvSpPr>
          <p:cNvPr id="38" name="内容占位符 2">
            <a:extLst>
              <a:ext uri="{FF2B5EF4-FFF2-40B4-BE49-F238E27FC236}">
                <a16:creationId xmlns:a16="http://schemas.microsoft.com/office/drawing/2014/main" id="{A4B1E7FD-7ECE-4859-AD4C-87B65BF4293E}"/>
              </a:ext>
            </a:extLst>
          </p:cNvPr>
          <p:cNvSpPr txBox="1">
            <a:spLocks/>
          </p:cNvSpPr>
          <p:nvPr/>
        </p:nvSpPr>
        <p:spPr>
          <a:xfrm>
            <a:off x="2147707" y="1421069"/>
            <a:ext cx="7487639"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lnSpc>
                <a:spcPct val="150000"/>
              </a:lnSpc>
              <a:spcBef>
                <a:spcPts val="0"/>
              </a:spcBef>
              <a:buSzPct val="100000"/>
              <a:defRPr/>
            </a:pPr>
            <a:r>
              <a:rPr lang="zh-CN" altLang="en-US" b="1" dirty="0">
                <a:solidFill>
                  <a:schemeClr val="tx1"/>
                </a:solidFill>
                <a:latin typeface="SimSun" panose="02010600030101010101" pitchFamily="2" charset="-122"/>
                <a:ea typeface="SimSun" panose="02010600030101010101" pitchFamily="2" charset="-122"/>
              </a:rPr>
              <a:t>衡量网络的训练效果：</a:t>
            </a:r>
            <a:endParaRPr lang="en-US" altLang="zh-CN" b="1" dirty="0">
              <a:solidFill>
                <a:schemeClr val="tx1"/>
              </a:solidFill>
              <a:latin typeface="SimSun" panose="02010600030101010101" pitchFamily="2" charset="-122"/>
              <a:ea typeface="SimSun" panose="02010600030101010101" pitchFamily="2" charset="-122"/>
            </a:endParaRPr>
          </a:p>
          <a:p>
            <a:pPr marL="0" indent="0" hangingPunct="1">
              <a:lnSpc>
                <a:spcPct val="150000"/>
              </a:lnSpc>
              <a:spcBef>
                <a:spcPts val="0"/>
              </a:spcBef>
              <a:buSzPct val="100000"/>
              <a:buNone/>
              <a:defRPr/>
            </a:pPr>
            <a:r>
              <a:rPr lang="en-US" altLang="zh-CN" sz="2400" dirty="0">
                <a:solidFill>
                  <a:schemeClr val="tx1"/>
                </a:solidFill>
                <a:latin typeface="SimSun" panose="02010600030101010101" pitchFamily="2" charset="-122"/>
                <a:ea typeface="SimSun" panose="02010600030101010101" pitchFamily="2" charset="-122"/>
              </a:rPr>
              <a:t>	True Positive(</a:t>
            </a:r>
            <a:r>
              <a:rPr lang="zh-CN" altLang="en-US" sz="2400" dirty="0">
                <a:solidFill>
                  <a:schemeClr val="tx1"/>
                </a:solidFill>
                <a:latin typeface="SimSun" panose="02010600030101010101" pitchFamily="2" charset="-122"/>
                <a:ea typeface="SimSun" panose="02010600030101010101" pitchFamily="2" charset="-122"/>
              </a:rPr>
              <a:t>真正，</a:t>
            </a:r>
            <a:r>
              <a:rPr lang="en-US" altLang="zh-CN" sz="2400" dirty="0">
                <a:solidFill>
                  <a:schemeClr val="tx1"/>
                </a:solidFill>
                <a:latin typeface="SimSun" panose="02010600030101010101" pitchFamily="2" charset="-122"/>
                <a:ea typeface="SimSun" panose="02010600030101010101" pitchFamily="2" charset="-122"/>
              </a:rPr>
              <a:t>TP)</a:t>
            </a:r>
            <a:r>
              <a:rPr lang="zh-CN" altLang="en-US" sz="2400" dirty="0">
                <a:solidFill>
                  <a:schemeClr val="tx1"/>
                </a:solidFill>
                <a:latin typeface="SimSun" panose="02010600030101010101" pitchFamily="2" charset="-122"/>
                <a:ea typeface="SimSun" panose="02010600030101010101" pitchFamily="2" charset="-122"/>
              </a:rPr>
              <a:t>：将正类预测为正类数</a:t>
            </a:r>
          </a:p>
          <a:p>
            <a:pPr marL="0" indent="0" hangingPunct="1">
              <a:lnSpc>
                <a:spcPct val="150000"/>
              </a:lnSpc>
              <a:spcBef>
                <a:spcPts val="0"/>
              </a:spcBef>
              <a:buSzPct val="100000"/>
              <a:buNone/>
              <a:defRPr/>
            </a:pPr>
            <a:r>
              <a:rPr lang="en-US" altLang="zh-CN" sz="2400" dirty="0">
                <a:solidFill>
                  <a:schemeClr val="tx1"/>
                </a:solidFill>
                <a:latin typeface="SimSun" panose="02010600030101010101" pitchFamily="2" charset="-122"/>
                <a:ea typeface="SimSun" panose="02010600030101010101" pitchFamily="2" charset="-122"/>
              </a:rPr>
              <a:t>	True Negative(</a:t>
            </a:r>
            <a:r>
              <a:rPr lang="zh-CN" altLang="en-US" sz="2400" dirty="0">
                <a:solidFill>
                  <a:schemeClr val="tx1"/>
                </a:solidFill>
                <a:latin typeface="SimSun" panose="02010600030101010101" pitchFamily="2" charset="-122"/>
                <a:ea typeface="SimSun" panose="02010600030101010101" pitchFamily="2" charset="-122"/>
              </a:rPr>
              <a:t>真负，</a:t>
            </a:r>
            <a:r>
              <a:rPr lang="en-US" altLang="zh-CN" sz="2400" dirty="0">
                <a:solidFill>
                  <a:schemeClr val="tx1"/>
                </a:solidFill>
                <a:latin typeface="SimSun" panose="02010600030101010101" pitchFamily="2" charset="-122"/>
                <a:ea typeface="SimSun" panose="02010600030101010101" pitchFamily="2" charset="-122"/>
              </a:rPr>
              <a:t>TN)</a:t>
            </a:r>
            <a:r>
              <a:rPr lang="zh-CN" altLang="en-US" sz="2400" dirty="0">
                <a:solidFill>
                  <a:schemeClr val="tx1"/>
                </a:solidFill>
                <a:latin typeface="SimSun" panose="02010600030101010101" pitchFamily="2" charset="-122"/>
                <a:ea typeface="SimSun" panose="02010600030101010101" pitchFamily="2" charset="-122"/>
              </a:rPr>
              <a:t>：将负类预测为负类数</a:t>
            </a:r>
          </a:p>
          <a:p>
            <a:pPr marL="0" indent="0" hangingPunct="1">
              <a:lnSpc>
                <a:spcPct val="150000"/>
              </a:lnSpc>
              <a:spcBef>
                <a:spcPts val="0"/>
              </a:spcBef>
              <a:buSzPct val="100000"/>
              <a:buNone/>
              <a:defRPr/>
            </a:pPr>
            <a:r>
              <a:rPr lang="en-US" altLang="zh-CN" sz="2400" dirty="0">
                <a:solidFill>
                  <a:schemeClr val="tx1"/>
                </a:solidFill>
                <a:latin typeface="SimSun" panose="02010600030101010101" pitchFamily="2" charset="-122"/>
                <a:ea typeface="SimSun" panose="02010600030101010101" pitchFamily="2" charset="-122"/>
              </a:rPr>
              <a:t>	False Positive(</a:t>
            </a:r>
            <a:r>
              <a:rPr lang="zh-CN" altLang="en-US" sz="2400" dirty="0">
                <a:solidFill>
                  <a:schemeClr val="tx1"/>
                </a:solidFill>
                <a:latin typeface="SimSun" panose="02010600030101010101" pitchFamily="2" charset="-122"/>
                <a:ea typeface="SimSun" panose="02010600030101010101" pitchFamily="2" charset="-122"/>
              </a:rPr>
              <a:t>假正，</a:t>
            </a:r>
            <a:r>
              <a:rPr lang="en-US" altLang="zh-CN" sz="2400" dirty="0">
                <a:solidFill>
                  <a:schemeClr val="tx1"/>
                </a:solidFill>
                <a:latin typeface="SimSun" panose="02010600030101010101" pitchFamily="2" charset="-122"/>
                <a:ea typeface="SimSun" panose="02010600030101010101" pitchFamily="2" charset="-122"/>
              </a:rPr>
              <a:t>FP)</a:t>
            </a:r>
            <a:r>
              <a:rPr lang="zh-CN" altLang="en-US" sz="2400" dirty="0">
                <a:solidFill>
                  <a:schemeClr val="tx1"/>
                </a:solidFill>
                <a:latin typeface="SimSun" panose="02010600030101010101" pitchFamily="2" charset="-122"/>
                <a:ea typeface="SimSun" panose="02010600030101010101" pitchFamily="2" charset="-122"/>
              </a:rPr>
              <a:t>：将负类预测为正类数</a:t>
            </a: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lnSpc>
                <a:spcPct val="150000"/>
              </a:lnSpc>
              <a:spcBef>
                <a:spcPts val="0"/>
              </a:spcBef>
              <a:buSzPct val="100000"/>
              <a:buNone/>
              <a:defRPr/>
            </a:pPr>
            <a:r>
              <a:rPr lang="en-US" altLang="zh-CN" sz="2400" dirty="0">
                <a:solidFill>
                  <a:schemeClr val="tx1"/>
                </a:solidFill>
                <a:latin typeface="SimSun" panose="02010600030101010101" pitchFamily="2" charset="-122"/>
                <a:ea typeface="SimSun" panose="02010600030101010101" pitchFamily="2" charset="-122"/>
              </a:rPr>
              <a:t>	False Negative(</a:t>
            </a:r>
            <a:r>
              <a:rPr lang="zh-CN" altLang="en-US" sz="2400" dirty="0">
                <a:solidFill>
                  <a:schemeClr val="tx1"/>
                </a:solidFill>
                <a:latin typeface="SimSun" panose="02010600030101010101" pitchFamily="2" charset="-122"/>
                <a:ea typeface="SimSun" panose="02010600030101010101" pitchFamily="2" charset="-122"/>
              </a:rPr>
              <a:t>假负，</a:t>
            </a:r>
            <a:r>
              <a:rPr lang="en-US" altLang="zh-CN" sz="2400" dirty="0">
                <a:solidFill>
                  <a:schemeClr val="tx1"/>
                </a:solidFill>
                <a:latin typeface="SimSun" panose="02010600030101010101" pitchFamily="2" charset="-122"/>
                <a:ea typeface="SimSun" panose="02010600030101010101" pitchFamily="2" charset="-122"/>
              </a:rPr>
              <a:t>FN)</a:t>
            </a:r>
            <a:r>
              <a:rPr lang="zh-CN" altLang="en-US" sz="2400" dirty="0">
                <a:solidFill>
                  <a:schemeClr val="tx1"/>
                </a:solidFill>
                <a:latin typeface="SimSun" panose="02010600030101010101" pitchFamily="2" charset="-122"/>
                <a:ea typeface="SimSun" panose="02010600030101010101" pitchFamily="2" charset="-122"/>
              </a:rPr>
              <a:t>：将正类预测为负类数</a:t>
            </a:r>
            <a:r>
              <a:rPr lang="en-US" altLang="zh-CN" sz="2400" dirty="0">
                <a:solidFill>
                  <a:schemeClr val="tx1"/>
                </a:solidFill>
                <a:latin typeface="SimSun" panose="02010600030101010101" pitchFamily="2" charset="-122"/>
                <a:ea typeface="SimSun" panose="02010600030101010101" pitchFamily="2" charset="-122"/>
              </a:rPr>
              <a:t>	</a:t>
            </a:r>
          </a:p>
          <a:p>
            <a:pPr marL="0" indent="0" hangingPunct="1">
              <a:lnSpc>
                <a:spcPct val="150000"/>
              </a:lnSpc>
              <a:spcBef>
                <a:spcPts val="0"/>
              </a:spcBef>
              <a:buSzPct val="100000"/>
              <a:buNone/>
              <a:defRPr/>
            </a:pP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lnSpc>
                <a:spcPct val="150000"/>
              </a:lnSpc>
              <a:spcBef>
                <a:spcPts val="0"/>
              </a:spcBef>
              <a:buSzPct val="100000"/>
              <a:buNone/>
              <a:defRPr/>
            </a:pPr>
            <a:r>
              <a:rPr lang="en-US" altLang="zh-CN" sz="2400" dirty="0">
                <a:solidFill>
                  <a:schemeClr val="tx1"/>
                </a:solidFill>
                <a:latin typeface="SimSun" panose="02010600030101010101" pitchFamily="2" charset="-122"/>
                <a:ea typeface="SimSun" panose="02010600030101010101" pitchFamily="2" charset="-122"/>
              </a:rPr>
              <a:t>	</a:t>
            </a:r>
          </a:p>
        </p:txBody>
      </p:sp>
      <p:sp>
        <p:nvSpPr>
          <p:cNvPr id="13" name="文本框 12">
            <a:extLst>
              <a:ext uri="{FF2B5EF4-FFF2-40B4-BE49-F238E27FC236}">
                <a16:creationId xmlns:a16="http://schemas.microsoft.com/office/drawing/2014/main" id="{70689C08-268C-45EB-B9BA-617E5E7F07A7}"/>
              </a:ext>
            </a:extLst>
          </p:cNvPr>
          <p:cNvSpPr txBox="1"/>
          <p:nvPr/>
        </p:nvSpPr>
        <p:spPr>
          <a:xfrm>
            <a:off x="744360" y="4714298"/>
            <a:ext cx="5909733"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50000"/>
              </a:lnSpc>
              <a:spcBef>
                <a:spcPts val="0"/>
              </a:spcBef>
              <a:spcAft>
                <a:spcPts val="0"/>
              </a:spcAft>
              <a:buClrTx/>
              <a:buSzTx/>
              <a:buFontTx/>
              <a:buNone/>
              <a:tabLst/>
            </a:pPr>
            <a:r>
              <a:rPr kumimoji="0" lang="zh-CN" alt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准确率：</a:t>
            </a:r>
            <a:r>
              <a:rPr kumimoji="0" lang="en-US" altLang="zh-CN" sz="2400" b="1" i="0" u="none" strike="noStrike" cap="none" spc="0" normalizeH="0" baseline="0" dirty="0">
                <a:ln>
                  <a:noFill/>
                </a:ln>
                <a:solidFill>
                  <a:srgbClr val="000000"/>
                </a:solidFill>
                <a:effectLst/>
                <a:uFillTx/>
                <a:latin typeface="Helvetica Neue"/>
                <a:ea typeface="Helvetica Neue"/>
                <a:cs typeface="Helvetica Neue"/>
                <a:sym typeface="Helvetica Neue"/>
              </a:rPr>
              <a:t>ACC = </a:t>
            </a:r>
            <a:r>
              <a:rPr lang="en-US" altLang="zh-CN" dirty="0"/>
              <a:t>(</a:t>
            </a:r>
            <a:r>
              <a:rPr kumimoji="0" lang="en-US" altLang="zh-CN" sz="2400" b="1" i="0" u="none" strike="noStrike" cap="none" spc="0" normalizeH="0" baseline="0" dirty="0">
                <a:ln>
                  <a:noFill/>
                </a:ln>
                <a:solidFill>
                  <a:srgbClr val="000000"/>
                </a:solidFill>
                <a:effectLst/>
                <a:uFillTx/>
                <a:latin typeface="Helvetica Neue"/>
                <a:ea typeface="Helvetica Neue"/>
                <a:cs typeface="Helvetica Neue"/>
                <a:sym typeface="Helvetica Neue"/>
              </a:rPr>
              <a:t>TP+TN) </a:t>
            </a:r>
            <a:r>
              <a:rPr lang="en-US" altLang="zh-CN" dirty="0"/>
              <a:t>/ (TP+TN+FP+FN)</a:t>
            </a:r>
          </a:p>
          <a:p>
            <a:pPr marL="0" marR="0" indent="0" algn="l" defTabSz="584200" rtl="0" fontAlgn="auto" latinLnBrk="0" hangingPunct="0">
              <a:lnSpc>
                <a:spcPct val="150000"/>
              </a:lnSpc>
              <a:spcBef>
                <a:spcPts val="0"/>
              </a:spcBef>
              <a:spcAft>
                <a:spcPts val="0"/>
              </a:spcAft>
              <a:buClrTx/>
              <a:buSzTx/>
              <a:buFontTx/>
              <a:buNone/>
              <a:tabLst/>
            </a:pPr>
            <a:r>
              <a:rPr kumimoji="0" lang="zh-CN" alt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精确率</a:t>
            </a:r>
            <a:r>
              <a:rPr kumimoji="0" lang="en-US" altLang="zh-CN" sz="2400" b="1" i="0" u="none" strike="noStrike" cap="none" spc="0" normalizeH="0" baseline="0" dirty="0">
                <a:ln>
                  <a:noFill/>
                </a:ln>
                <a:solidFill>
                  <a:srgbClr val="000000"/>
                </a:solidFill>
                <a:effectLst/>
                <a:uFillTx/>
                <a:latin typeface="Helvetica Neue"/>
                <a:ea typeface="Helvetica Neue"/>
                <a:cs typeface="Helvetica Neue"/>
                <a:sym typeface="Helvetica Neue"/>
              </a:rPr>
              <a:t>:  P = TP / (TP + FP)</a:t>
            </a:r>
          </a:p>
          <a:p>
            <a:pPr marL="0" marR="0" indent="0" algn="l" defTabSz="584200" rtl="0" fontAlgn="auto" latinLnBrk="0" hangingPunct="0">
              <a:lnSpc>
                <a:spcPct val="150000"/>
              </a:lnSpc>
              <a:spcBef>
                <a:spcPts val="0"/>
              </a:spcBef>
              <a:spcAft>
                <a:spcPts val="0"/>
              </a:spcAft>
              <a:buClrTx/>
              <a:buSzTx/>
              <a:buFontTx/>
              <a:buNone/>
              <a:tabLst/>
            </a:pPr>
            <a:r>
              <a:rPr kumimoji="0" lang="zh-CN" alt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召回率：</a:t>
            </a:r>
            <a:r>
              <a:rPr kumimoji="0" lang="en-US" altLang="zh-CN" sz="2400" b="1" i="0" u="none" strike="noStrike" cap="none" spc="0" normalizeH="0" baseline="0" dirty="0">
                <a:ln>
                  <a:noFill/>
                </a:ln>
                <a:solidFill>
                  <a:srgbClr val="000000"/>
                </a:solidFill>
                <a:effectLst/>
                <a:uFillTx/>
                <a:latin typeface="Helvetica Neue"/>
                <a:ea typeface="Helvetica Neue"/>
                <a:cs typeface="Helvetica Neue"/>
                <a:sym typeface="Helvetica Neue"/>
              </a:rPr>
              <a:t>recall = TP / </a:t>
            </a:r>
            <a:r>
              <a:rPr lang="en-US" altLang="zh-CN" dirty="0"/>
              <a:t>(</a:t>
            </a:r>
            <a:r>
              <a:rPr kumimoji="0" lang="en-US" altLang="zh-CN" sz="2400" b="1" i="0" u="none" strike="noStrike" cap="none" spc="0" normalizeH="0" baseline="0" dirty="0">
                <a:ln>
                  <a:noFill/>
                </a:ln>
                <a:solidFill>
                  <a:srgbClr val="000000"/>
                </a:solidFill>
                <a:effectLst/>
                <a:uFillTx/>
                <a:latin typeface="Helvetica Neue"/>
                <a:ea typeface="Helvetica Neue"/>
                <a:cs typeface="Helvetica Neue"/>
                <a:sym typeface="Helvetica Neue"/>
              </a:rPr>
              <a:t>TP+FN)</a:t>
            </a:r>
          </a:p>
        </p:txBody>
      </p:sp>
      <p:sp>
        <p:nvSpPr>
          <p:cNvPr id="14" name="文本框 13">
            <a:extLst>
              <a:ext uri="{FF2B5EF4-FFF2-40B4-BE49-F238E27FC236}">
                <a16:creationId xmlns:a16="http://schemas.microsoft.com/office/drawing/2014/main" id="{A35F2414-FB41-4073-A1F4-5BAB45C66208}"/>
              </a:ext>
            </a:extLst>
          </p:cNvPr>
          <p:cNvSpPr txBox="1"/>
          <p:nvPr/>
        </p:nvSpPr>
        <p:spPr>
          <a:xfrm>
            <a:off x="592667" y="7655406"/>
            <a:ext cx="590973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zh-CN" altLang="en-US" b="0" dirty="0"/>
              <a:t>均精度均值</a:t>
            </a:r>
            <a:r>
              <a:rPr lang="en-US" altLang="zh-CN" b="0" dirty="0"/>
              <a:t>(mAP):  </a:t>
            </a:r>
            <a:r>
              <a:rPr lang="zh-CN" altLang="en-US" b="0" dirty="0"/>
              <a:t>指定</a:t>
            </a:r>
            <a:r>
              <a:rPr lang="en-US" altLang="zh-CN" b="0" dirty="0"/>
              <a:t>IoU</a:t>
            </a:r>
            <a:r>
              <a:rPr lang="zh-CN" altLang="en-US" b="0" dirty="0"/>
              <a:t>值， 将</a:t>
            </a:r>
            <a:r>
              <a:rPr lang="en-US" altLang="zh-CN" b="0" dirty="0"/>
              <a:t>precision</a:t>
            </a:r>
            <a:r>
              <a:rPr lang="zh-CN" altLang="en-US" b="0" dirty="0"/>
              <a:t>对</a:t>
            </a:r>
            <a:r>
              <a:rPr lang="en-US" altLang="zh-CN" b="0" dirty="0"/>
              <a:t>recall </a:t>
            </a:r>
            <a:r>
              <a:rPr lang="zh-CN" altLang="en-US" b="0" dirty="0"/>
              <a:t>取平均</a:t>
            </a:r>
            <a:r>
              <a:rPr lang="en-US" altLang="zh-CN" b="0" dirty="0"/>
              <a:t> </a:t>
            </a:r>
            <a:endParaRPr kumimoji="0" lang="zh-CN" alt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16" name="图片 15">
            <a:extLst>
              <a:ext uri="{FF2B5EF4-FFF2-40B4-BE49-F238E27FC236}">
                <a16:creationId xmlns:a16="http://schemas.microsoft.com/office/drawing/2014/main" id="{EE01E901-6521-4F2B-A0BC-453467DDAACD}"/>
              </a:ext>
            </a:extLst>
          </p:cNvPr>
          <p:cNvPicPr>
            <a:picLocks noChangeAspect="1"/>
          </p:cNvPicPr>
          <p:nvPr/>
        </p:nvPicPr>
        <p:blipFill>
          <a:blip r:embed="rId2"/>
          <a:stretch>
            <a:fillRect/>
          </a:stretch>
        </p:blipFill>
        <p:spPr>
          <a:xfrm>
            <a:off x="5891527" y="4557339"/>
            <a:ext cx="6064680" cy="4561849"/>
          </a:xfrm>
          <a:prstGeom prst="rect">
            <a:avLst/>
          </a:prstGeom>
        </p:spPr>
      </p:pic>
    </p:spTree>
    <p:extLst>
      <p:ext uri="{BB962C8B-B14F-4D97-AF65-F5344CB8AC3E}">
        <p14:creationId xmlns:p14="http://schemas.microsoft.com/office/powerpoint/2010/main" val="278572114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p:txBody>
          <a:bodyPr/>
          <a:lstStyle/>
          <a:p>
            <a:r>
              <a:rPr lang="zh-CN" altLang="en-US" dirty="0"/>
              <a:t>分割网络的训练</a:t>
            </a:r>
          </a:p>
        </p:txBody>
      </p:sp>
      <p:sp>
        <p:nvSpPr>
          <p:cNvPr id="6" name="文本框 5">
            <a:extLst>
              <a:ext uri="{FF2B5EF4-FFF2-40B4-BE49-F238E27FC236}">
                <a16:creationId xmlns:a16="http://schemas.microsoft.com/office/drawing/2014/main" id="{6D8CCE7A-3553-425B-9958-B80CB647630A}"/>
              </a:ext>
            </a:extLst>
          </p:cNvPr>
          <p:cNvSpPr txBox="1"/>
          <p:nvPr/>
        </p:nvSpPr>
        <p:spPr>
          <a:xfrm>
            <a:off x="631617" y="1404632"/>
            <a:ext cx="10549467"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zh-CN" sz="4400" b="1" i="0" u="none" strike="noStrike" cap="none" spc="0" normalizeH="0" baseline="0" dirty="0">
                <a:ln>
                  <a:noFill/>
                </a:ln>
                <a:solidFill>
                  <a:srgbClr val="000000"/>
                </a:solidFill>
                <a:effectLst/>
                <a:uFillTx/>
                <a:latin typeface="宋体" panose="02010600030101010101" pitchFamily="2" charset="-122"/>
                <a:ea typeface="宋体" panose="02010600030101010101" pitchFamily="2" charset="-122"/>
                <a:sym typeface="Helvetica Neue"/>
              </a:rPr>
              <a:t>·</a:t>
            </a:r>
            <a:r>
              <a:rPr kumimoji="0" lang="zh-CN" altLang="en-US" sz="3600" b="1" i="0" u="none" strike="noStrike" cap="none" spc="0" normalizeH="0" baseline="0" dirty="0">
                <a:ln>
                  <a:noFill/>
                </a:ln>
                <a:solidFill>
                  <a:srgbClr val="000000"/>
                </a:solidFill>
                <a:effectLst/>
                <a:uFillTx/>
                <a:latin typeface="宋体" panose="02010600030101010101" pitchFamily="2" charset="-122"/>
                <a:ea typeface="宋体" panose="02010600030101010101" pitchFamily="2" charset="-122"/>
                <a:sym typeface="Helvetica Neue"/>
              </a:rPr>
              <a:t>训练过程</a:t>
            </a:r>
          </a:p>
        </p:txBody>
      </p:sp>
      <p:sp>
        <p:nvSpPr>
          <p:cNvPr id="7" name="文本框 6">
            <a:extLst>
              <a:ext uri="{FF2B5EF4-FFF2-40B4-BE49-F238E27FC236}">
                <a16:creationId xmlns:a16="http://schemas.microsoft.com/office/drawing/2014/main" id="{FCAAE70C-123F-4E03-891C-47FB809D52AA}"/>
              </a:ext>
            </a:extLst>
          </p:cNvPr>
          <p:cNvSpPr txBox="1"/>
          <p:nvPr/>
        </p:nvSpPr>
        <p:spPr>
          <a:xfrm>
            <a:off x="631617" y="2297067"/>
            <a:ext cx="12054004" cy="26879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50000"/>
              </a:lnSpc>
              <a:spcBef>
                <a:spcPts val="0"/>
              </a:spcBef>
              <a:spcAft>
                <a:spcPts val="0"/>
              </a:spcAft>
              <a:buClrTx/>
              <a:buSzTx/>
              <a:buFontTx/>
              <a:buNone/>
              <a:tabLst/>
            </a:pPr>
            <a:r>
              <a:rPr kumimoji="0" lang="zh-CN" altLang="en-US" sz="2800" b="0" i="0" u="none" strike="noStrike" cap="none" spc="0" normalizeH="0" baseline="0" dirty="0">
                <a:ln>
                  <a:noFill/>
                </a:ln>
                <a:solidFill>
                  <a:srgbClr val="000000"/>
                </a:solidFill>
                <a:effectLst/>
                <a:uFillTx/>
                <a:latin typeface="宋体" panose="02010600030101010101" pitchFamily="2" charset="-122"/>
                <a:ea typeface="宋体" panose="02010600030101010101" pitchFamily="2" charset="-122"/>
                <a:sym typeface="Helvetica Neue"/>
              </a:rPr>
              <a:t>考虑到</a:t>
            </a:r>
            <a:r>
              <a:rPr lang="en-US" altLang="zh-CN" sz="2800" b="0" dirty="0">
                <a:latin typeface="宋体" panose="02010600030101010101" pitchFamily="2" charset="-122"/>
                <a:ea typeface="宋体" panose="02010600030101010101" pitchFamily="2" charset="-122"/>
              </a:rPr>
              <a:t>R</a:t>
            </a:r>
            <a:r>
              <a:rPr kumimoji="0" lang="en-US" altLang="zh-CN" sz="2800" b="0" i="0" u="none" strike="noStrike" cap="none" spc="0" normalizeH="0" baseline="0" dirty="0">
                <a:ln>
                  <a:noFill/>
                </a:ln>
                <a:solidFill>
                  <a:srgbClr val="000000"/>
                </a:solidFill>
                <a:effectLst/>
                <a:uFillTx/>
                <a:latin typeface="宋体" panose="02010600030101010101" pitchFamily="2" charset="-122"/>
                <a:ea typeface="宋体" panose="02010600030101010101" pitchFamily="2" charset="-122"/>
                <a:sym typeface="Helvetica Neue"/>
              </a:rPr>
              <a:t>esNet</a:t>
            </a:r>
            <a:r>
              <a:rPr kumimoji="0" lang="zh-CN" altLang="en-US" sz="2800" b="0" i="0" u="none" strike="noStrike" cap="none" spc="0" normalizeH="0" baseline="0" dirty="0">
                <a:ln>
                  <a:noFill/>
                </a:ln>
                <a:solidFill>
                  <a:srgbClr val="000000"/>
                </a:solidFill>
                <a:effectLst/>
                <a:uFillTx/>
                <a:latin typeface="宋体" panose="02010600030101010101" pitchFamily="2" charset="-122"/>
                <a:ea typeface="宋体" panose="02010600030101010101" pitchFamily="2" charset="-122"/>
                <a:sym typeface="Helvetica Neue"/>
              </a:rPr>
              <a:t>在图形分类上的</a:t>
            </a:r>
            <a:r>
              <a:rPr lang="zh-CN" altLang="en-US" sz="2800" b="0" dirty="0">
                <a:latin typeface="宋体" panose="02010600030101010101" pitchFamily="2" charset="-122"/>
                <a:ea typeface="宋体" panose="02010600030101010101" pitchFamily="2" charset="-122"/>
              </a:rPr>
              <a:t>优异表现，我们决定使用</a:t>
            </a:r>
            <a:r>
              <a:rPr lang="en-US" altLang="zh-CN" sz="2800" b="0" dirty="0">
                <a:latin typeface="宋体" panose="02010600030101010101" pitchFamily="2" charset="-122"/>
                <a:ea typeface="宋体" panose="02010600030101010101" pitchFamily="2" charset="-122"/>
              </a:rPr>
              <a:t>ResNet</a:t>
            </a:r>
            <a:r>
              <a:rPr lang="zh-CN" altLang="en-US" sz="2800" b="0" dirty="0">
                <a:latin typeface="宋体" panose="02010600030101010101" pitchFamily="2" charset="-122"/>
                <a:ea typeface="宋体" panose="02010600030101010101" pitchFamily="2" charset="-122"/>
              </a:rPr>
              <a:t>作为特征提取网络，并使用预训练参数进行训练。共设置</a:t>
            </a:r>
            <a:r>
              <a:rPr lang="en-US" altLang="zh-CN" sz="2800" b="0" dirty="0">
                <a:latin typeface="宋体" panose="02010600030101010101" pitchFamily="2" charset="-122"/>
                <a:ea typeface="宋体" panose="02010600030101010101" pitchFamily="2" charset="-122"/>
              </a:rPr>
              <a:t>15</a:t>
            </a:r>
            <a:r>
              <a:rPr lang="zh-CN" altLang="en-US" sz="2800" b="0" dirty="0">
                <a:latin typeface="宋体" panose="02010600030101010101" pitchFamily="2" charset="-122"/>
                <a:ea typeface="宋体" panose="02010600030101010101" pitchFamily="2" charset="-122"/>
              </a:rPr>
              <a:t>个</a:t>
            </a:r>
            <a:r>
              <a:rPr lang="en-US" altLang="zh-CN" sz="2800" b="0" dirty="0">
                <a:latin typeface="宋体" panose="02010600030101010101" pitchFamily="2" charset="-122"/>
                <a:ea typeface="宋体" panose="02010600030101010101" pitchFamily="2" charset="-122"/>
              </a:rPr>
              <a:t>epoch</a:t>
            </a:r>
            <a:r>
              <a:rPr lang="zh-CN" altLang="en-US" sz="2800" b="0" dirty="0">
                <a:latin typeface="宋体" panose="02010600030101010101" pitchFamily="2" charset="-122"/>
                <a:ea typeface="宋体" panose="02010600030101010101" pitchFamily="2" charset="-122"/>
              </a:rPr>
              <a:t>，使用</a:t>
            </a:r>
            <a:r>
              <a:rPr lang="en-US" altLang="zh-CN" sz="2800" b="0" dirty="0">
                <a:latin typeface="宋体" panose="02010600030101010101" pitchFamily="2" charset="-122"/>
                <a:ea typeface="宋体" panose="02010600030101010101" pitchFamily="2" charset="-122"/>
              </a:rPr>
              <a:t>VOC2017</a:t>
            </a:r>
            <a:r>
              <a:rPr lang="zh-CN" altLang="en-US" sz="2800" b="0" dirty="0">
                <a:latin typeface="宋体" panose="02010600030101010101" pitchFamily="2" charset="-122"/>
                <a:ea typeface="宋体" panose="02010600030101010101" pitchFamily="2" charset="-122"/>
              </a:rPr>
              <a:t>数据集，在一块</a:t>
            </a:r>
            <a:r>
              <a:rPr lang="en-US" altLang="zh-CN" sz="2800" b="0" dirty="0">
                <a:latin typeface="宋体" panose="02010600030101010101" pitchFamily="2" charset="-122"/>
                <a:ea typeface="宋体" panose="02010600030101010101" pitchFamily="2" charset="-122"/>
              </a:rPr>
              <a:t>RTX3080</a:t>
            </a:r>
            <a:r>
              <a:rPr lang="zh-CN" altLang="en-US" sz="2800" b="0" dirty="0">
                <a:latin typeface="宋体" panose="02010600030101010101" pitchFamily="2" charset="-122"/>
                <a:ea typeface="宋体" panose="02010600030101010101" pitchFamily="2" charset="-122"/>
              </a:rPr>
              <a:t>上进行训练，每个</a:t>
            </a:r>
            <a:r>
              <a:rPr lang="en-US" altLang="zh-CN" sz="2800" b="0" dirty="0">
                <a:latin typeface="宋体" panose="02010600030101010101" pitchFamily="2" charset="-122"/>
                <a:ea typeface="宋体" panose="02010600030101010101" pitchFamily="2" charset="-122"/>
              </a:rPr>
              <a:t>epoch</a:t>
            </a:r>
            <a:r>
              <a:rPr lang="zh-CN" altLang="en-US" sz="2800" b="0" dirty="0">
                <a:latin typeface="宋体" panose="02010600030101010101" pitchFamily="2" charset="-122"/>
                <a:ea typeface="宋体" panose="02010600030101010101" pitchFamily="2" charset="-122"/>
              </a:rPr>
              <a:t>用时约一个半小时，期间</a:t>
            </a:r>
            <a:r>
              <a:rPr lang="en-US" altLang="zh-CN" sz="2800" b="0" dirty="0" err="1">
                <a:latin typeface="宋体" panose="02010600030101010101" pitchFamily="2" charset="-122"/>
                <a:ea typeface="宋体" panose="02010600030101010101" pitchFamily="2" charset="-122"/>
              </a:rPr>
              <a:t>lr</a:t>
            </a:r>
            <a:r>
              <a:rPr lang="zh-CN" altLang="en-US" sz="2800" b="0" dirty="0">
                <a:latin typeface="宋体" panose="02010600030101010101" pitchFamily="2" charset="-122"/>
                <a:ea typeface="宋体" panose="02010600030101010101" pitchFamily="2" charset="-122"/>
              </a:rPr>
              <a:t>每进行</a:t>
            </a:r>
            <a:r>
              <a:rPr lang="en-US" altLang="zh-CN" sz="2800" b="0" dirty="0">
                <a:latin typeface="宋体" panose="02010600030101010101" pitchFamily="2" charset="-122"/>
                <a:ea typeface="宋体" panose="02010600030101010101" pitchFamily="2" charset="-122"/>
              </a:rPr>
              <a:t>3</a:t>
            </a:r>
            <a:r>
              <a:rPr lang="zh-CN" altLang="en-US" sz="2800" b="0" dirty="0">
                <a:latin typeface="宋体" panose="02010600030101010101" pitchFamily="2" charset="-122"/>
                <a:ea typeface="宋体" panose="02010600030101010101" pitchFamily="2" charset="-122"/>
              </a:rPr>
              <a:t>个</a:t>
            </a:r>
            <a:r>
              <a:rPr lang="en-US" altLang="zh-CN" sz="2800" b="0" dirty="0">
                <a:latin typeface="宋体" panose="02010600030101010101" pitchFamily="2" charset="-122"/>
                <a:ea typeface="宋体" panose="02010600030101010101" pitchFamily="2" charset="-122"/>
              </a:rPr>
              <a:t>epoch</a:t>
            </a:r>
            <a:r>
              <a:rPr lang="zh-CN" altLang="en-US" sz="2800" b="0" dirty="0">
                <a:latin typeface="宋体" panose="02010600030101010101" pitchFamily="2" charset="-122"/>
                <a:ea typeface="宋体" panose="02010600030101010101" pitchFamily="2" charset="-122"/>
              </a:rPr>
              <a:t>进行一次调整。</a:t>
            </a:r>
            <a:endParaRPr kumimoji="0" lang="zh-CN" altLang="en-US" sz="2800" b="0" i="0" u="none" strike="noStrike" cap="none" spc="0" normalizeH="0" baseline="0" dirty="0">
              <a:ln>
                <a:noFill/>
              </a:ln>
              <a:solidFill>
                <a:srgbClr val="000000"/>
              </a:solidFill>
              <a:effectLst/>
              <a:uFillTx/>
              <a:latin typeface="宋体" panose="02010600030101010101" pitchFamily="2" charset="-122"/>
              <a:ea typeface="宋体" panose="02010600030101010101" pitchFamily="2" charset="-122"/>
              <a:sym typeface="Helvetica Neue"/>
            </a:endParaRPr>
          </a:p>
        </p:txBody>
      </p:sp>
      <p:pic>
        <p:nvPicPr>
          <p:cNvPr id="9" name="图片 8">
            <a:extLst>
              <a:ext uri="{FF2B5EF4-FFF2-40B4-BE49-F238E27FC236}">
                <a16:creationId xmlns:a16="http://schemas.microsoft.com/office/drawing/2014/main" id="{4461F179-61E4-4189-B5EA-1515730B982F}"/>
              </a:ext>
            </a:extLst>
          </p:cNvPr>
          <p:cNvPicPr>
            <a:picLocks noChangeAspect="1"/>
          </p:cNvPicPr>
          <p:nvPr/>
        </p:nvPicPr>
        <p:blipFill>
          <a:blip r:embed="rId2"/>
          <a:stretch>
            <a:fillRect/>
          </a:stretch>
        </p:blipFill>
        <p:spPr>
          <a:xfrm>
            <a:off x="3762839" y="5097717"/>
            <a:ext cx="5791559" cy="4609162"/>
          </a:xfrm>
          <a:prstGeom prst="rect">
            <a:avLst/>
          </a:prstGeom>
        </p:spPr>
      </p:pic>
    </p:spTree>
    <p:extLst>
      <p:ext uri="{BB962C8B-B14F-4D97-AF65-F5344CB8AC3E}">
        <p14:creationId xmlns:p14="http://schemas.microsoft.com/office/powerpoint/2010/main" val="102113664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p:txBody>
          <a:bodyPr/>
          <a:lstStyle/>
          <a:p>
            <a:r>
              <a:rPr lang="zh-CN" altLang="en-US" dirty="0"/>
              <a:t>数据增强</a:t>
            </a:r>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982732" y="1505737"/>
            <a:ext cx="11433106"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spcBef>
                <a:spcPts val="0"/>
              </a:spcBef>
              <a:buSzPct val="100000"/>
              <a:buNone/>
              <a:defRPr/>
            </a:pPr>
            <a:r>
              <a:rPr lang="en-US" altLang="zh-CN" b="1" dirty="0">
                <a:solidFill>
                  <a:schemeClr val="tx1"/>
                </a:solidFill>
                <a:latin typeface="SimSun" panose="02010600030101010101" pitchFamily="2" charset="-122"/>
                <a:ea typeface="SimSun" panose="02010600030101010101" pitchFamily="2" charset="-122"/>
              </a:rPr>
              <a:t>·</a:t>
            </a:r>
            <a:r>
              <a:rPr lang="zh-CN" altLang="en-US" b="1" dirty="0">
                <a:solidFill>
                  <a:schemeClr val="tx1"/>
                </a:solidFill>
                <a:latin typeface="SimSun" panose="02010600030101010101" pitchFamily="2" charset="-122"/>
                <a:ea typeface="SimSun" panose="02010600030101010101" pitchFamily="2" charset="-122"/>
              </a:rPr>
              <a:t>为什么要数据增强：</a:t>
            </a:r>
            <a:endParaRPr lang="en-US" altLang="zh-CN" b="1" dirty="0">
              <a:solidFill>
                <a:schemeClr val="tx1"/>
              </a:solidFill>
              <a:latin typeface="SimSun" panose="02010600030101010101" pitchFamily="2" charset="-122"/>
              <a:ea typeface="SimSun" panose="02010600030101010101" pitchFamily="2" charset="-122"/>
            </a:endParaRPr>
          </a:p>
          <a:p>
            <a:pPr marL="958850" lvl="1" indent="-514350" hangingPunct="1">
              <a:lnSpc>
                <a:spcPct val="150000"/>
              </a:lnSpc>
              <a:spcBef>
                <a:spcPts val="0"/>
              </a:spcBef>
              <a:buSzPct val="100000"/>
              <a:buFont typeface="+mj-lt"/>
              <a:buAutoNum type="arabicPeriod"/>
              <a:defRPr/>
            </a:pPr>
            <a:r>
              <a:rPr lang="zh-CN" altLang="en-US" sz="2800" dirty="0">
                <a:solidFill>
                  <a:schemeClr val="tx1"/>
                </a:solidFill>
                <a:latin typeface="SimSun" panose="02010600030101010101" pitchFamily="2" charset="-122"/>
                <a:ea typeface="SimSun" panose="02010600030101010101" pitchFamily="2" charset="-122"/>
              </a:rPr>
              <a:t>防止对于训练集的过拟合</a:t>
            </a:r>
            <a:endParaRPr lang="en-US" altLang="zh-CN" sz="2800" dirty="0">
              <a:solidFill>
                <a:schemeClr val="tx1"/>
              </a:solidFill>
              <a:latin typeface="SimSun" panose="02010600030101010101" pitchFamily="2" charset="-122"/>
              <a:ea typeface="SimSun" panose="02010600030101010101" pitchFamily="2" charset="-122"/>
            </a:endParaRPr>
          </a:p>
          <a:p>
            <a:pPr marL="958850" lvl="1" indent="-514350" hangingPunct="1">
              <a:lnSpc>
                <a:spcPct val="150000"/>
              </a:lnSpc>
              <a:spcBef>
                <a:spcPts val="0"/>
              </a:spcBef>
              <a:buSzPct val="100000"/>
              <a:buFont typeface="+mj-lt"/>
              <a:buAutoNum type="arabicPeriod"/>
              <a:defRPr/>
            </a:pPr>
            <a:r>
              <a:rPr lang="zh-CN" altLang="en-US" sz="2800" dirty="0">
                <a:solidFill>
                  <a:schemeClr val="tx1"/>
                </a:solidFill>
                <a:latin typeface="SimSun" panose="02010600030101010101" pitchFamily="2" charset="-122"/>
                <a:ea typeface="SimSun" panose="02010600030101010101" pitchFamily="2" charset="-122"/>
              </a:rPr>
              <a:t>对图片进行随机裁剪，希望神经网络能够学到不同位置的特征</a:t>
            </a:r>
            <a:endParaRPr lang="en-US" altLang="zh-CN" sz="2800" dirty="0">
              <a:solidFill>
                <a:schemeClr val="tx1"/>
              </a:solidFill>
              <a:latin typeface="SimSun" panose="02010600030101010101" pitchFamily="2" charset="-122"/>
              <a:ea typeface="SimSun" panose="02010600030101010101" pitchFamily="2" charset="-122"/>
            </a:endParaRPr>
          </a:p>
          <a:p>
            <a:pPr marL="958850" lvl="1" indent="-514350" hangingPunct="1">
              <a:lnSpc>
                <a:spcPct val="150000"/>
              </a:lnSpc>
              <a:spcBef>
                <a:spcPts val="0"/>
              </a:spcBef>
              <a:buSzPct val="100000"/>
              <a:buFont typeface="+mj-lt"/>
              <a:buAutoNum type="arabicPeriod"/>
              <a:defRPr/>
            </a:pPr>
            <a:r>
              <a:rPr lang="zh-CN" altLang="en-US" sz="2800" dirty="0">
                <a:solidFill>
                  <a:schemeClr val="tx1"/>
                </a:solidFill>
                <a:latin typeface="SimSun" panose="02010600030101010101" pitchFamily="2" charset="-122"/>
                <a:ea typeface="SimSun" panose="02010600030101010101" pitchFamily="2" charset="-122"/>
              </a:rPr>
              <a:t>我们的图片是来源于现实世界的拍摄，保持神经网络对于移位，</a:t>
            </a:r>
            <a:endParaRPr lang="en-US" altLang="zh-CN" sz="2800" dirty="0">
              <a:solidFill>
                <a:schemeClr val="tx1"/>
              </a:solidFill>
              <a:latin typeface="SimSun" panose="02010600030101010101" pitchFamily="2" charset="-122"/>
              <a:ea typeface="SimSun" panose="02010600030101010101" pitchFamily="2" charset="-122"/>
            </a:endParaRPr>
          </a:p>
          <a:p>
            <a:pPr marL="444500" lvl="1" indent="0" hangingPunct="1">
              <a:lnSpc>
                <a:spcPct val="150000"/>
              </a:lnSpc>
              <a:spcBef>
                <a:spcPts val="0"/>
              </a:spcBef>
              <a:buSzPct val="100000"/>
              <a:buNone/>
              <a:defRPr/>
            </a:pPr>
            <a:r>
              <a:rPr lang="zh-CN" altLang="en-US" sz="2800" dirty="0">
                <a:solidFill>
                  <a:schemeClr val="tx1"/>
                </a:solidFill>
                <a:latin typeface="SimSun" panose="02010600030101010101" pitchFamily="2" charset="-122"/>
                <a:ea typeface="SimSun" panose="02010600030101010101" pitchFamily="2" charset="-122"/>
              </a:rPr>
              <a:t>视角，大小，照明（或者以上组合）的不变性</a:t>
            </a:r>
            <a:endParaRPr lang="en-US" altLang="zh-CN" sz="2800" dirty="0">
              <a:solidFill>
                <a:schemeClr val="tx1"/>
              </a:solidFill>
              <a:latin typeface="SimSun" panose="02010600030101010101" pitchFamily="2" charset="-122"/>
              <a:ea typeface="SimSun" panose="02010600030101010101" pitchFamily="2" charset="-122"/>
            </a:endParaRPr>
          </a:p>
          <a:p>
            <a:pPr marL="444500" lvl="1" indent="0" hangingPunct="1">
              <a:lnSpc>
                <a:spcPct val="150000"/>
              </a:lnSpc>
              <a:spcBef>
                <a:spcPts val="0"/>
              </a:spcBef>
              <a:buSzPct val="100000"/>
              <a:buNone/>
              <a:defRPr/>
            </a:pPr>
            <a:endParaRPr lang="en-US" altLang="zh-CN" sz="2800" b="1" dirty="0">
              <a:solidFill>
                <a:schemeClr val="tx1"/>
              </a:solidFill>
              <a:latin typeface="SimSun" panose="02010600030101010101" pitchFamily="2" charset="-122"/>
              <a:ea typeface="SimSun" panose="02010600030101010101" pitchFamily="2" charset="-122"/>
            </a:endParaRPr>
          </a:p>
          <a:p>
            <a:pPr marL="444500" lvl="1" indent="0" hangingPunct="1">
              <a:lnSpc>
                <a:spcPct val="150000"/>
              </a:lnSpc>
              <a:spcBef>
                <a:spcPts val="0"/>
              </a:spcBef>
              <a:buSzPct val="100000"/>
              <a:buNone/>
              <a:defRPr/>
            </a:pPr>
            <a:endParaRPr lang="en-US" altLang="zh-CN" sz="2800" b="1"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r>
              <a:rPr lang="en-US" altLang="zh-CN" b="1" dirty="0">
                <a:solidFill>
                  <a:schemeClr val="tx1"/>
                </a:solidFill>
                <a:latin typeface="SimSun" panose="02010600030101010101" pitchFamily="2" charset="-122"/>
                <a:ea typeface="SimSun" panose="02010600030101010101" pitchFamily="2" charset="-122"/>
              </a:rPr>
              <a:t>	</a:t>
            </a:r>
          </a:p>
          <a:p>
            <a:pPr marL="0" indent="0" hangingPunct="1">
              <a:spcBef>
                <a:spcPts val="0"/>
              </a:spcBef>
              <a:buSzPct val="100000"/>
              <a:buNone/>
              <a:defRPr/>
            </a:pPr>
            <a:r>
              <a:rPr lang="en-US" altLang="zh-CN" sz="2400" dirty="0">
                <a:solidFill>
                  <a:schemeClr val="tx1"/>
                </a:solidFill>
                <a:latin typeface="SimSun" panose="02010600030101010101" pitchFamily="2" charset="-122"/>
                <a:ea typeface="SimSun" panose="02010600030101010101" pitchFamily="2" charset="-122"/>
              </a:rPr>
              <a:t>	</a:t>
            </a:r>
          </a:p>
          <a:p>
            <a:pPr marL="0" indent="0" hangingPunct="1">
              <a:spcBef>
                <a:spcPts val="0"/>
              </a:spcBef>
              <a:buSzPct val="100000"/>
              <a:buNone/>
              <a:defRPr/>
            </a:pP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r>
              <a:rPr lang="en-US" altLang="zh-CN" sz="2400" dirty="0">
                <a:solidFill>
                  <a:schemeClr val="tx1"/>
                </a:solidFill>
                <a:latin typeface="SimSun" panose="02010600030101010101" pitchFamily="2" charset="-122"/>
                <a:ea typeface="SimSun" panose="02010600030101010101" pitchFamily="2" charset="-122"/>
              </a:rPr>
              <a:t>		</a:t>
            </a:r>
          </a:p>
        </p:txBody>
      </p:sp>
      <p:pic>
        <p:nvPicPr>
          <p:cNvPr id="7" name="图片 6">
            <a:extLst>
              <a:ext uri="{FF2B5EF4-FFF2-40B4-BE49-F238E27FC236}">
                <a16:creationId xmlns:a16="http://schemas.microsoft.com/office/drawing/2014/main" id="{699FE2F6-811C-42C5-A354-6A55195871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916" y="5283764"/>
            <a:ext cx="3056917" cy="2564999"/>
          </a:xfrm>
          <a:prstGeom prst="rect">
            <a:avLst/>
          </a:prstGeom>
        </p:spPr>
      </p:pic>
      <p:pic>
        <p:nvPicPr>
          <p:cNvPr id="9" name="图片 8">
            <a:extLst>
              <a:ext uri="{FF2B5EF4-FFF2-40B4-BE49-F238E27FC236}">
                <a16:creationId xmlns:a16="http://schemas.microsoft.com/office/drawing/2014/main" id="{FAE25639-A92B-4B76-A3E9-108E316DC5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4808" y="5310930"/>
            <a:ext cx="3759948" cy="2540969"/>
          </a:xfrm>
          <a:prstGeom prst="rect">
            <a:avLst/>
          </a:prstGeom>
        </p:spPr>
      </p:pic>
      <p:sp>
        <p:nvSpPr>
          <p:cNvPr id="10" name="文本框 9">
            <a:extLst>
              <a:ext uri="{FF2B5EF4-FFF2-40B4-BE49-F238E27FC236}">
                <a16:creationId xmlns:a16="http://schemas.microsoft.com/office/drawing/2014/main" id="{D03160BF-8247-4EFF-94D5-685704557026}"/>
              </a:ext>
            </a:extLst>
          </p:cNvPr>
          <p:cNvSpPr txBox="1"/>
          <p:nvPr/>
        </p:nvSpPr>
        <p:spPr>
          <a:xfrm>
            <a:off x="2129425" y="8181529"/>
            <a:ext cx="2642991"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zh-CN" alt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美国反耳猫</a:t>
            </a:r>
          </a:p>
        </p:txBody>
      </p:sp>
      <p:sp>
        <p:nvSpPr>
          <p:cNvPr id="11" name="文本框 10">
            <a:extLst>
              <a:ext uri="{FF2B5EF4-FFF2-40B4-BE49-F238E27FC236}">
                <a16:creationId xmlns:a16="http://schemas.microsoft.com/office/drawing/2014/main" id="{F8D0119D-EDAC-4CC7-96CC-576FEEC83A8C}"/>
              </a:ext>
            </a:extLst>
          </p:cNvPr>
          <p:cNvSpPr txBox="1"/>
          <p:nvPr/>
        </p:nvSpPr>
        <p:spPr>
          <a:xfrm>
            <a:off x="8617907" y="8181529"/>
            <a:ext cx="240499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zh-CN" alt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美国短毛猫</a:t>
            </a:r>
          </a:p>
        </p:txBody>
      </p:sp>
      <p:sp>
        <p:nvSpPr>
          <p:cNvPr id="13" name="文本框 12">
            <a:extLst>
              <a:ext uri="{FF2B5EF4-FFF2-40B4-BE49-F238E27FC236}">
                <a16:creationId xmlns:a16="http://schemas.microsoft.com/office/drawing/2014/main" id="{2798FE9F-4317-4A32-81B2-D22E4ECD0DDF}"/>
              </a:ext>
            </a:extLst>
          </p:cNvPr>
          <p:cNvSpPr txBox="1"/>
          <p:nvPr/>
        </p:nvSpPr>
        <p:spPr>
          <a:xfrm>
            <a:off x="3793807" y="8881606"/>
            <a:ext cx="5955091"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zh-CN" altLang="en-US" sz="2400" i="0" u="none" strike="noStrike" cap="none" spc="0" normalizeH="0" baseline="0" dirty="0">
                <a:ln>
                  <a:noFill/>
                </a:ln>
                <a:solidFill>
                  <a:srgbClr val="000000"/>
                </a:solidFill>
                <a:effectLst/>
                <a:uFillTx/>
                <a:latin typeface="Helvetica Neue"/>
                <a:ea typeface="Helvetica Neue"/>
                <a:cs typeface="Helvetica Neue"/>
                <a:sym typeface="Helvetica Neue"/>
              </a:rPr>
              <a:t>防止图片中的体态对于识别结果产生的影响</a:t>
            </a:r>
          </a:p>
        </p:txBody>
      </p:sp>
    </p:spTree>
    <p:extLst>
      <p:ext uri="{BB962C8B-B14F-4D97-AF65-F5344CB8AC3E}">
        <p14:creationId xmlns:p14="http://schemas.microsoft.com/office/powerpoint/2010/main" val="152362398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p:txBody>
          <a:bodyPr/>
          <a:lstStyle/>
          <a:p>
            <a:r>
              <a:rPr lang="zh-CN" altLang="en-US" dirty="0"/>
              <a:t>数据增强</a:t>
            </a:r>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982732" y="1505737"/>
            <a:ext cx="11433106"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lnSpc>
                <a:spcPct val="150000"/>
              </a:lnSpc>
              <a:spcBef>
                <a:spcPts val="0"/>
              </a:spcBef>
              <a:buSzPct val="100000"/>
              <a:buNone/>
              <a:defRPr/>
            </a:pPr>
            <a:r>
              <a:rPr lang="en-US" altLang="zh-CN" b="1" dirty="0">
                <a:solidFill>
                  <a:schemeClr val="tx1"/>
                </a:solidFill>
                <a:latin typeface="SimSun" panose="02010600030101010101" pitchFamily="2" charset="-122"/>
                <a:ea typeface="SimSun" panose="02010600030101010101" pitchFamily="2" charset="-122"/>
              </a:rPr>
              <a:t>·</a:t>
            </a:r>
            <a:r>
              <a:rPr lang="zh-CN" altLang="en-US" b="1" dirty="0">
                <a:solidFill>
                  <a:schemeClr val="tx1"/>
                </a:solidFill>
                <a:latin typeface="SimSun" panose="02010600030101010101" pitchFamily="2" charset="-122"/>
                <a:ea typeface="SimSun" panose="02010600030101010101" pitchFamily="2" charset="-122"/>
              </a:rPr>
              <a:t> 我们采取的数据增强的方法：</a:t>
            </a:r>
            <a:endParaRPr lang="en-US" altLang="zh-CN" b="1" dirty="0">
              <a:solidFill>
                <a:schemeClr val="tx1"/>
              </a:solidFill>
              <a:latin typeface="SimSun" panose="02010600030101010101" pitchFamily="2" charset="-122"/>
              <a:ea typeface="SimSun" panose="02010600030101010101" pitchFamily="2" charset="-122"/>
            </a:endParaRPr>
          </a:p>
          <a:p>
            <a:pPr marL="901700" lvl="1" indent="-457200" hangingPunct="1">
              <a:lnSpc>
                <a:spcPct val="150000"/>
              </a:lnSpc>
              <a:spcBef>
                <a:spcPts val="0"/>
              </a:spcBef>
              <a:buSzPct val="100000"/>
              <a:buFont typeface="+mj-lt"/>
              <a:buAutoNum type="arabicPeriod"/>
              <a:defRPr/>
            </a:pPr>
            <a:endParaRPr lang="en-US" altLang="zh-CN" sz="2400" dirty="0">
              <a:solidFill>
                <a:schemeClr val="tx1"/>
              </a:solidFill>
              <a:latin typeface="SimSun" panose="02010600030101010101" pitchFamily="2" charset="-122"/>
              <a:ea typeface="SimSun" panose="02010600030101010101" pitchFamily="2" charset="-122"/>
            </a:endParaRPr>
          </a:p>
          <a:p>
            <a:pPr marL="901700" lvl="1" indent="-457200" hangingPunct="1">
              <a:lnSpc>
                <a:spcPct val="150000"/>
              </a:lnSpc>
              <a:spcBef>
                <a:spcPts val="0"/>
              </a:spcBef>
              <a:buSzPct val="100000"/>
              <a:buFont typeface="+mj-lt"/>
              <a:buAutoNum type="arabicPeriod"/>
              <a:defRPr/>
            </a:pPr>
            <a:r>
              <a:rPr lang="zh-CN" altLang="en-US" sz="2400" dirty="0">
                <a:solidFill>
                  <a:schemeClr val="tx1"/>
                </a:solidFill>
                <a:latin typeface="SimSun" panose="02010600030101010101" pitchFamily="2" charset="-122"/>
                <a:ea typeface="SimSun" panose="02010600030101010101" pitchFamily="2" charset="-122"/>
              </a:rPr>
              <a:t>图片随机翻转</a:t>
            </a:r>
            <a:endParaRPr lang="en-US" altLang="zh-CN" sz="2400" dirty="0">
              <a:solidFill>
                <a:schemeClr val="tx1"/>
              </a:solidFill>
              <a:latin typeface="SimSun" panose="02010600030101010101" pitchFamily="2" charset="-122"/>
              <a:ea typeface="SimSun" panose="02010600030101010101" pitchFamily="2" charset="-122"/>
            </a:endParaRPr>
          </a:p>
          <a:p>
            <a:pPr marL="901700" lvl="1" indent="-457200" hangingPunct="1">
              <a:lnSpc>
                <a:spcPct val="150000"/>
              </a:lnSpc>
              <a:spcBef>
                <a:spcPts val="0"/>
              </a:spcBef>
              <a:buSzPct val="100000"/>
              <a:buFont typeface="+mj-lt"/>
              <a:buAutoNum type="arabicPeriod"/>
              <a:defRPr/>
            </a:pPr>
            <a:r>
              <a:rPr lang="zh-CN" altLang="en-US" sz="2400" dirty="0">
                <a:solidFill>
                  <a:schemeClr val="tx1"/>
                </a:solidFill>
                <a:latin typeface="SimSun" panose="02010600030101010101" pitchFamily="2" charset="-122"/>
                <a:ea typeface="SimSun" panose="02010600030101010101" pitchFamily="2" charset="-122"/>
              </a:rPr>
              <a:t>图片加噪</a:t>
            </a:r>
            <a:endParaRPr lang="en-US" altLang="zh-CN" sz="2400" dirty="0">
              <a:solidFill>
                <a:schemeClr val="tx1"/>
              </a:solidFill>
              <a:latin typeface="SimSun" panose="02010600030101010101" pitchFamily="2" charset="-122"/>
              <a:ea typeface="SimSun" panose="02010600030101010101" pitchFamily="2" charset="-122"/>
            </a:endParaRPr>
          </a:p>
          <a:p>
            <a:pPr marL="901700" lvl="1" indent="-457200" hangingPunct="1">
              <a:lnSpc>
                <a:spcPct val="150000"/>
              </a:lnSpc>
              <a:spcBef>
                <a:spcPts val="0"/>
              </a:spcBef>
              <a:buSzPct val="100000"/>
              <a:buFont typeface="+mj-lt"/>
              <a:buAutoNum type="arabicPeriod"/>
              <a:defRPr/>
            </a:pPr>
            <a:r>
              <a:rPr lang="zh-CN" altLang="en-US" sz="2400" dirty="0">
                <a:solidFill>
                  <a:schemeClr val="tx1"/>
                </a:solidFill>
                <a:latin typeface="SimSun" panose="02010600030101010101" pitchFamily="2" charset="-122"/>
                <a:ea typeface="SimSun" panose="02010600030101010101" pitchFamily="2" charset="-122"/>
              </a:rPr>
              <a:t>亮度调整</a:t>
            </a:r>
            <a:endParaRPr lang="en-US" altLang="zh-CN" sz="2400" dirty="0">
              <a:solidFill>
                <a:schemeClr val="tx1"/>
              </a:solidFill>
              <a:latin typeface="SimSun" panose="02010600030101010101" pitchFamily="2" charset="-122"/>
              <a:ea typeface="SimSun" panose="02010600030101010101" pitchFamily="2" charset="-122"/>
            </a:endParaRPr>
          </a:p>
          <a:p>
            <a:pPr marL="901700" lvl="1" indent="-457200" hangingPunct="1">
              <a:lnSpc>
                <a:spcPct val="150000"/>
              </a:lnSpc>
              <a:spcBef>
                <a:spcPts val="0"/>
              </a:spcBef>
              <a:buSzPct val="100000"/>
              <a:buFont typeface="+mj-lt"/>
              <a:buAutoNum type="arabicPeriod"/>
              <a:defRPr/>
            </a:pPr>
            <a:r>
              <a:rPr lang="zh-CN" altLang="en-US" sz="2400" dirty="0">
                <a:solidFill>
                  <a:schemeClr val="tx1"/>
                </a:solidFill>
                <a:latin typeface="SimSun" panose="02010600030101010101" pitchFamily="2" charset="-122"/>
                <a:ea typeface="SimSun" panose="02010600030101010101" pitchFamily="2" charset="-122"/>
              </a:rPr>
              <a:t>图片旋转</a:t>
            </a:r>
            <a:endParaRPr lang="en-US" altLang="zh-CN" sz="2400" dirty="0">
              <a:solidFill>
                <a:schemeClr val="tx1"/>
              </a:solidFill>
              <a:latin typeface="SimSun" panose="02010600030101010101" pitchFamily="2" charset="-122"/>
              <a:ea typeface="SimSun" panose="02010600030101010101" pitchFamily="2" charset="-122"/>
            </a:endParaRPr>
          </a:p>
          <a:p>
            <a:pPr marL="901700" lvl="1" indent="-457200" hangingPunct="1">
              <a:lnSpc>
                <a:spcPct val="150000"/>
              </a:lnSpc>
              <a:spcBef>
                <a:spcPts val="0"/>
              </a:spcBef>
              <a:buSzPct val="100000"/>
              <a:buFont typeface="+mj-lt"/>
              <a:buAutoNum type="arabicPeriod"/>
              <a:defRPr/>
            </a:pPr>
            <a:r>
              <a:rPr lang="zh-CN" altLang="en-US" sz="2400" dirty="0">
                <a:solidFill>
                  <a:schemeClr val="tx1"/>
                </a:solidFill>
                <a:latin typeface="SimSun" panose="02010600030101010101" pitchFamily="2" charset="-122"/>
                <a:ea typeface="SimSun" panose="02010600030101010101" pitchFamily="2" charset="-122"/>
              </a:rPr>
              <a:t>图片随机裁剪</a:t>
            </a:r>
            <a:endParaRPr lang="en-US" altLang="zh-CN" sz="2400" dirty="0">
              <a:solidFill>
                <a:schemeClr val="tx1"/>
              </a:solidFill>
              <a:latin typeface="SimSun" panose="02010600030101010101" pitchFamily="2" charset="-122"/>
              <a:ea typeface="SimSun" panose="02010600030101010101" pitchFamily="2" charset="-122"/>
            </a:endParaRPr>
          </a:p>
          <a:p>
            <a:pPr marL="901700" lvl="1" indent="-457200" hangingPunct="1">
              <a:lnSpc>
                <a:spcPct val="150000"/>
              </a:lnSpc>
              <a:spcBef>
                <a:spcPts val="0"/>
              </a:spcBef>
              <a:buSzPct val="100000"/>
              <a:buFont typeface="+mj-lt"/>
              <a:buAutoNum type="arabicPeriod"/>
              <a:defRPr/>
            </a:pPr>
            <a:r>
              <a:rPr lang="zh-CN" altLang="en-US" sz="2400" dirty="0">
                <a:solidFill>
                  <a:schemeClr val="tx1"/>
                </a:solidFill>
                <a:latin typeface="SimSun" panose="02010600030101010101" pitchFamily="2" charset="-122"/>
                <a:ea typeface="SimSun" panose="02010600030101010101" pitchFamily="2" charset="-122"/>
              </a:rPr>
              <a:t>图片拉伸</a:t>
            </a: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lnSpc>
                <a:spcPct val="150000"/>
              </a:lnSpc>
              <a:spcBef>
                <a:spcPts val="0"/>
              </a:spcBef>
              <a:buSzPct val="100000"/>
              <a:buNone/>
              <a:defRPr/>
            </a:pP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lnSpc>
                <a:spcPct val="150000"/>
              </a:lnSpc>
              <a:spcBef>
                <a:spcPts val="0"/>
              </a:spcBef>
              <a:buSzPct val="100000"/>
              <a:buNone/>
              <a:defRPr/>
            </a:pPr>
            <a:endParaRPr lang="en-US" altLang="zh-CN" sz="2400" dirty="0">
              <a:solidFill>
                <a:schemeClr val="tx1"/>
              </a:solidFill>
              <a:latin typeface="SimSun" panose="02010600030101010101" pitchFamily="2" charset="-122"/>
              <a:ea typeface="SimSun" panose="02010600030101010101" pitchFamily="2" charset="-122"/>
            </a:endParaRPr>
          </a:p>
        </p:txBody>
      </p:sp>
      <p:pic>
        <p:nvPicPr>
          <p:cNvPr id="4" name="图片 3">
            <a:extLst>
              <a:ext uri="{FF2B5EF4-FFF2-40B4-BE49-F238E27FC236}">
                <a16:creationId xmlns:a16="http://schemas.microsoft.com/office/drawing/2014/main" id="{3B4CB9AD-BC8E-41FF-B9EC-B179FF2EF1DD}"/>
              </a:ext>
            </a:extLst>
          </p:cNvPr>
          <p:cNvPicPr>
            <a:picLocks noChangeAspect="1"/>
          </p:cNvPicPr>
          <p:nvPr/>
        </p:nvPicPr>
        <p:blipFill>
          <a:blip r:embed="rId2"/>
          <a:stretch>
            <a:fillRect/>
          </a:stretch>
        </p:blipFill>
        <p:spPr>
          <a:xfrm>
            <a:off x="5511661" y="2386954"/>
            <a:ext cx="2885152" cy="2790122"/>
          </a:xfrm>
          <a:prstGeom prst="rect">
            <a:avLst/>
          </a:prstGeom>
        </p:spPr>
      </p:pic>
      <p:pic>
        <p:nvPicPr>
          <p:cNvPr id="6" name="图片 5">
            <a:extLst>
              <a:ext uri="{FF2B5EF4-FFF2-40B4-BE49-F238E27FC236}">
                <a16:creationId xmlns:a16="http://schemas.microsoft.com/office/drawing/2014/main" id="{E0F4EEB7-E4A5-4B91-A00E-96D03B3C1663}"/>
              </a:ext>
            </a:extLst>
          </p:cNvPr>
          <p:cNvPicPr>
            <a:picLocks noChangeAspect="1"/>
          </p:cNvPicPr>
          <p:nvPr/>
        </p:nvPicPr>
        <p:blipFill>
          <a:blip r:embed="rId3"/>
          <a:stretch>
            <a:fillRect/>
          </a:stretch>
        </p:blipFill>
        <p:spPr>
          <a:xfrm>
            <a:off x="5511661" y="6058292"/>
            <a:ext cx="2938074" cy="2790122"/>
          </a:xfrm>
          <a:prstGeom prst="rect">
            <a:avLst/>
          </a:prstGeom>
        </p:spPr>
      </p:pic>
      <p:sp>
        <p:nvSpPr>
          <p:cNvPr id="7" name="文本框 6">
            <a:extLst>
              <a:ext uri="{FF2B5EF4-FFF2-40B4-BE49-F238E27FC236}">
                <a16:creationId xmlns:a16="http://schemas.microsoft.com/office/drawing/2014/main" id="{5C0B4D12-5233-4960-81AA-2A1C374A7E5A}"/>
              </a:ext>
            </a:extLst>
          </p:cNvPr>
          <p:cNvSpPr txBox="1"/>
          <p:nvPr/>
        </p:nvSpPr>
        <p:spPr>
          <a:xfrm>
            <a:off x="5511661" y="5375763"/>
            <a:ext cx="288515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zh-CN" altLang="en-US" b="0" dirty="0"/>
              <a:t>随机裁剪</a:t>
            </a:r>
            <a:endParaRPr kumimoji="0" lang="zh-CN" alt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8" name="文本框 7">
            <a:extLst>
              <a:ext uri="{FF2B5EF4-FFF2-40B4-BE49-F238E27FC236}">
                <a16:creationId xmlns:a16="http://schemas.microsoft.com/office/drawing/2014/main" id="{AD76D756-BEA9-4780-8A03-E4A114ADB5AB}"/>
              </a:ext>
            </a:extLst>
          </p:cNvPr>
          <p:cNvSpPr txBox="1"/>
          <p:nvPr/>
        </p:nvSpPr>
        <p:spPr>
          <a:xfrm>
            <a:off x="5842000" y="9059333"/>
            <a:ext cx="2218267" cy="4754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zh-CN" alt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旋转</a:t>
            </a:r>
          </a:p>
        </p:txBody>
      </p:sp>
      <p:pic>
        <p:nvPicPr>
          <p:cNvPr id="10" name="图片 9">
            <a:extLst>
              <a:ext uri="{FF2B5EF4-FFF2-40B4-BE49-F238E27FC236}">
                <a16:creationId xmlns:a16="http://schemas.microsoft.com/office/drawing/2014/main" id="{2648C494-0AE1-472B-A5B9-738E964F2406}"/>
              </a:ext>
            </a:extLst>
          </p:cNvPr>
          <p:cNvPicPr>
            <a:picLocks noChangeAspect="1"/>
          </p:cNvPicPr>
          <p:nvPr/>
        </p:nvPicPr>
        <p:blipFill>
          <a:blip r:embed="rId4"/>
          <a:stretch>
            <a:fillRect/>
          </a:stretch>
        </p:blipFill>
        <p:spPr>
          <a:xfrm>
            <a:off x="9382852" y="2386954"/>
            <a:ext cx="2803732" cy="2790122"/>
          </a:xfrm>
          <a:prstGeom prst="rect">
            <a:avLst/>
          </a:prstGeom>
        </p:spPr>
      </p:pic>
      <p:pic>
        <p:nvPicPr>
          <p:cNvPr id="13" name="图片 12">
            <a:extLst>
              <a:ext uri="{FF2B5EF4-FFF2-40B4-BE49-F238E27FC236}">
                <a16:creationId xmlns:a16="http://schemas.microsoft.com/office/drawing/2014/main" id="{28DD7B0A-1157-4898-B553-77DA69CB08F5}"/>
              </a:ext>
            </a:extLst>
          </p:cNvPr>
          <p:cNvPicPr>
            <a:picLocks noChangeAspect="1"/>
          </p:cNvPicPr>
          <p:nvPr/>
        </p:nvPicPr>
        <p:blipFill>
          <a:blip r:embed="rId5"/>
          <a:stretch>
            <a:fillRect/>
          </a:stretch>
        </p:blipFill>
        <p:spPr>
          <a:xfrm>
            <a:off x="9382852" y="6058292"/>
            <a:ext cx="2790122" cy="2790122"/>
          </a:xfrm>
          <a:prstGeom prst="rect">
            <a:avLst/>
          </a:prstGeom>
        </p:spPr>
      </p:pic>
      <p:sp>
        <p:nvSpPr>
          <p:cNvPr id="14" name="文本框 13">
            <a:extLst>
              <a:ext uri="{FF2B5EF4-FFF2-40B4-BE49-F238E27FC236}">
                <a16:creationId xmlns:a16="http://schemas.microsoft.com/office/drawing/2014/main" id="{568B264C-00A3-41F5-9139-03BA3A624BF2}"/>
              </a:ext>
            </a:extLst>
          </p:cNvPr>
          <p:cNvSpPr txBox="1"/>
          <p:nvPr/>
        </p:nvSpPr>
        <p:spPr>
          <a:xfrm>
            <a:off x="9759157" y="9059333"/>
            <a:ext cx="198120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zh-CN" alt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图片翻转</a:t>
            </a:r>
          </a:p>
        </p:txBody>
      </p:sp>
    </p:spTree>
    <p:extLst>
      <p:ext uri="{BB962C8B-B14F-4D97-AF65-F5344CB8AC3E}">
        <p14:creationId xmlns:p14="http://schemas.microsoft.com/office/powerpoint/2010/main" val="320924301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p:txBody>
          <a:bodyPr/>
          <a:lstStyle/>
          <a:p>
            <a:r>
              <a:rPr lang="zh-CN" altLang="en-US" dirty="0"/>
              <a:t>分类器的构建</a:t>
            </a:r>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982732" y="1505737"/>
            <a:ext cx="11433106"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spcBef>
                <a:spcPts val="0"/>
              </a:spcBef>
              <a:buSzPct val="100000"/>
              <a:buNone/>
              <a:defRPr/>
            </a:pPr>
            <a:r>
              <a:rPr lang="en-US" altLang="zh-CN" b="1" dirty="0">
                <a:solidFill>
                  <a:schemeClr val="tx1"/>
                </a:solidFill>
                <a:latin typeface="SimSun" panose="02010600030101010101" pitchFamily="2" charset="-122"/>
                <a:ea typeface="SimSun" panose="02010600030101010101" pitchFamily="2" charset="-122"/>
              </a:rPr>
              <a:t>·</a:t>
            </a:r>
            <a:r>
              <a:rPr lang="zh-CN" altLang="en-US" b="1" dirty="0">
                <a:solidFill>
                  <a:schemeClr val="tx1"/>
                </a:solidFill>
                <a:latin typeface="SimSun" panose="02010600030101010101" pitchFamily="2" charset="-122"/>
                <a:ea typeface="SimSun" panose="02010600030101010101" pitchFamily="2" charset="-122"/>
              </a:rPr>
              <a:t>数据集的选择：</a:t>
            </a:r>
            <a:endParaRPr lang="en-US" altLang="zh-CN" b="1"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r>
              <a:rPr lang="en-US" altLang="zh-CN" sz="2400" dirty="0">
                <a:solidFill>
                  <a:schemeClr val="tx1"/>
                </a:solidFill>
                <a:latin typeface="SimSun" panose="02010600030101010101" pitchFamily="2" charset="-122"/>
                <a:ea typeface="SimSun" panose="02010600030101010101" pitchFamily="2" charset="-122"/>
              </a:rPr>
              <a:t>	</a:t>
            </a:r>
            <a:r>
              <a:rPr lang="zh-CN" altLang="en-US" sz="2400" dirty="0">
                <a:solidFill>
                  <a:schemeClr val="tx1"/>
                </a:solidFill>
                <a:latin typeface="SimSun" panose="02010600030101010101" pitchFamily="2" charset="-122"/>
                <a:ea typeface="SimSun" panose="02010600030101010101" pitchFamily="2" charset="-122"/>
              </a:rPr>
              <a:t>首先，我们使用了</a:t>
            </a:r>
            <a:r>
              <a:rPr lang="en-US" altLang="zh-CN" sz="2400" dirty="0">
                <a:solidFill>
                  <a:schemeClr val="tx1"/>
                </a:solidFill>
                <a:latin typeface="SimSun" panose="02010600030101010101" pitchFamily="2" charset="-122"/>
                <a:ea typeface="SimSun" panose="02010600030101010101" pitchFamily="2" charset="-122"/>
              </a:rPr>
              <a:t>Python</a:t>
            </a:r>
            <a:r>
              <a:rPr lang="zh-CN" altLang="en-US" sz="2400" dirty="0">
                <a:solidFill>
                  <a:schemeClr val="tx1"/>
                </a:solidFill>
                <a:latin typeface="SimSun" panose="02010600030101010101" pitchFamily="2" charset="-122"/>
                <a:ea typeface="SimSun" panose="02010600030101010101" pitchFamily="2" charset="-122"/>
              </a:rPr>
              <a:t>爬虫对</a:t>
            </a:r>
            <a:r>
              <a:rPr lang="en-US" altLang="zh-CN" sz="2400" dirty="0">
                <a:solidFill>
                  <a:schemeClr val="tx1"/>
                </a:solidFill>
                <a:latin typeface="SimSun" panose="02010600030101010101" pitchFamily="2" charset="-122"/>
                <a:ea typeface="SimSun" panose="02010600030101010101" pitchFamily="2" charset="-122"/>
              </a:rPr>
              <a:t>Google</a:t>
            </a:r>
            <a:r>
              <a:rPr lang="zh-CN" altLang="en-US" sz="2400" dirty="0">
                <a:solidFill>
                  <a:schemeClr val="tx1"/>
                </a:solidFill>
                <a:latin typeface="SimSun" panose="02010600030101010101" pitchFamily="2" charset="-122"/>
                <a:ea typeface="SimSun" panose="02010600030101010101" pitchFamily="2" charset="-122"/>
              </a:rPr>
              <a:t>图片的搜索结果进行了爬取。我们选择了国际爱猫联合会（</a:t>
            </a:r>
            <a:r>
              <a:rPr lang="en-US" altLang="zh-CN" sz="2400" dirty="0">
                <a:solidFill>
                  <a:schemeClr val="tx1"/>
                </a:solidFill>
                <a:latin typeface="SimSun" panose="02010600030101010101" pitchFamily="2" charset="-122"/>
                <a:ea typeface="SimSun" panose="02010600030101010101" pitchFamily="2" charset="-122"/>
              </a:rPr>
              <a:t>The</a:t>
            </a:r>
            <a:r>
              <a:rPr lang="zh-CN" altLang="en-US" sz="2400" dirty="0">
                <a:solidFill>
                  <a:schemeClr val="tx1"/>
                </a:solidFill>
                <a:latin typeface="SimSun" panose="02010600030101010101" pitchFamily="2" charset="-122"/>
                <a:ea typeface="SimSun" panose="02010600030101010101" pitchFamily="2" charset="-122"/>
              </a:rPr>
              <a:t> </a:t>
            </a:r>
            <a:r>
              <a:rPr lang="en-US" altLang="zh-CN" sz="2400" dirty="0">
                <a:solidFill>
                  <a:schemeClr val="tx1"/>
                </a:solidFill>
                <a:latin typeface="SimSun" panose="02010600030101010101" pitchFamily="2" charset="-122"/>
                <a:ea typeface="SimSun" panose="02010600030101010101" pitchFamily="2" charset="-122"/>
              </a:rPr>
              <a:t>Cat</a:t>
            </a:r>
            <a:r>
              <a:rPr lang="zh-CN" altLang="en-US" sz="2400" dirty="0">
                <a:solidFill>
                  <a:schemeClr val="tx1"/>
                </a:solidFill>
                <a:latin typeface="SimSun" panose="02010600030101010101" pitchFamily="2" charset="-122"/>
                <a:ea typeface="SimSun" panose="02010600030101010101" pitchFamily="2" charset="-122"/>
              </a:rPr>
              <a:t> </a:t>
            </a:r>
            <a:r>
              <a:rPr lang="en-US" altLang="zh-CN" sz="2400" dirty="0">
                <a:solidFill>
                  <a:schemeClr val="tx1"/>
                </a:solidFill>
                <a:latin typeface="SimSun" panose="02010600030101010101" pitchFamily="2" charset="-122"/>
                <a:ea typeface="SimSun" panose="02010600030101010101" pitchFamily="2" charset="-122"/>
              </a:rPr>
              <a:t>Fancier’s</a:t>
            </a:r>
            <a:r>
              <a:rPr lang="zh-CN" altLang="en-US" sz="2400" dirty="0">
                <a:solidFill>
                  <a:schemeClr val="tx1"/>
                </a:solidFill>
                <a:latin typeface="SimSun" panose="02010600030101010101" pitchFamily="2" charset="-122"/>
                <a:ea typeface="SimSun" panose="02010600030101010101" pitchFamily="2" charset="-122"/>
              </a:rPr>
              <a:t> </a:t>
            </a:r>
            <a:r>
              <a:rPr lang="en-US" altLang="zh-CN" sz="2400" dirty="0">
                <a:solidFill>
                  <a:schemeClr val="tx1"/>
                </a:solidFill>
                <a:latin typeface="SimSun" panose="02010600030101010101" pitchFamily="2" charset="-122"/>
                <a:ea typeface="SimSun" panose="02010600030101010101" pitchFamily="2" charset="-122"/>
              </a:rPr>
              <a:t>Association</a:t>
            </a:r>
            <a:r>
              <a:rPr lang="zh-CN" altLang="en-US" sz="2400" dirty="0">
                <a:solidFill>
                  <a:schemeClr val="tx1"/>
                </a:solidFill>
                <a:latin typeface="SimSun" panose="02010600030101010101" pitchFamily="2" charset="-122"/>
                <a:ea typeface="SimSun" panose="02010600030101010101" pitchFamily="2" charset="-122"/>
              </a:rPr>
              <a:t>）定义的</a:t>
            </a:r>
            <a:r>
              <a:rPr lang="en-US" altLang="zh-CN" sz="2400" dirty="0">
                <a:solidFill>
                  <a:srgbClr val="FF0000"/>
                </a:solidFill>
                <a:latin typeface="SimSun" panose="02010600030101010101" pitchFamily="2" charset="-122"/>
                <a:ea typeface="SimSun" panose="02010600030101010101" pitchFamily="2" charset="-122"/>
              </a:rPr>
              <a:t>45</a:t>
            </a:r>
            <a:r>
              <a:rPr lang="zh-CN" altLang="en-US" sz="2400" dirty="0">
                <a:solidFill>
                  <a:srgbClr val="FF0000"/>
                </a:solidFill>
                <a:latin typeface="SimSun" panose="02010600030101010101" pitchFamily="2" charset="-122"/>
                <a:ea typeface="SimSun" panose="02010600030101010101" pitchFamily="2" charset="-122"/>
              </a:rPr>
              <a:t>种</a:t>
            </a:r>
            <a:r>
              <a:rPr lang="zh-CN" altLang="en-US" sz="2400" dirty="0">
                <a:solidFill>
                  <a:schemeClr val="tx1"/>
                </a:solidFill>
                <a:latin typeface="SimSun" panose="02010600030101010101" pitchFamily="2" charset="-122"/>
                <a:ea typeface="SimSun" panose="02010600030101010101" pitchFamily="2" charset="-122"/>
              </a:rPr>
              <a:t>纯种猫品种，每种猫搜集了</a:t>
            </a:r>
            <a:r>
              <a:rPr lang="en-US" altLang="zh-CN" sz="2400" dirty="0">
                <a:solidFill>
                  <a:srgbClr val="FF0000"/>
                </a:solidFill>
                <a:latin typeface="SimSun" panose="02010600030101010101" pitchFamily="2" charset="-122"/>
                <a:ea typeface="SimSun" panose="02010600030101010101" pitchFamily="2" charset="-122"/>
              </a:rPr>
              <a:t>250-300</a:t>
            </a:r>
            <a:r>
              <a:rPr lang="zh-CN" altLang="en-US" sz="2400" dirty="0">
                <a:solidFill>
                  <a:srgbClr val="FF0000"/>
                </a:solidFill>
                <a:latin typeface="SimSun" panose="02010600030101010101" pitchFamily="2" charset="-122"/>
                <a:ea typeface="SimSun" panose="02010600030101010101" pitchFamily="2" charset="-122"/>
              </a:rPr>
              <a:t>张</a:t>
            </a:r>
            <a:r>
              <a:rPr lang="zh-CN" altLang="en-US" sz="2400" dirty="0">
                <a:solidFill>
                  <a:schemeClr val="tx1"/>
                </a:solidFill>
                <a:latin typeface="SimSun" panose="02010600030101010101" pitchFamily="2" charset="-122"/>
                <a:ea typeface="SimSun" panose="02010600030101010101" pitchFamily="2" charset="-122"/>
              </a:rPr>
              <a:t>图片，最后数据总量为</a:t>
            </a:r>
            <a:r>
              <a:rPr lang="zh-CN" altLang="en-US" sz="2400" dirty="0">
                <a:solidFill>
                  <a:srgbClr val="FF0000"/>
                </a:solidFill>
                <a:latin typeface="SimSun" panose="02010600030101010101" pitchFamily="2" charset="-122"/>
                <a:ea typeface="SimSun" panose="02010600030101010101" pitchFamily="2" charset="-122"/>
              </a:rPr>
              <a:t>约</a:t>
            </a:r>
            <a:r>
              <a:rPr lang="en-US" altLang="zh-CN" sz="2400" dirty="0">
                <a:solidFill>
                  <a:srgbClr val="FF0000"/>
                </a:solidFill>
                <a:latin typeface="SimSun" panose="02010600030101010101" pitchFamily="2" charset="-122"/>
                <a:ea typeface="SimSun" panose="02010600030101010101" pitchFamily="2" charset="-122"/>
              </a:rPr>
              <a:t>1.2</a:t>
            </a:r>
            <a:r>
              <a:rPr lang="zh-CN" altLang="en-US" sz="2400" dirty="0">
                <a:solidFill>
                  <a:srgbClr val="FF0000"/>
                </a:solidFill>
                <a:latin typeface="SimSun" panose="02010600030101010101" pitchFamily="2" charset="-122"/>
                <a:ea typeface="SimSun" panose="02010600030101010101" pitchFamily="2" charset="-122"/>
              </a:rPr>
              <a:t>万张</a:t>
            </a:r>
            <a:r>
              <a:rPr lang="zh-CN" altLang="en-US" sz="2400" dirty="0">
                <a:solidFill>
                  <a:schemeClr val="tx1"/>
                </a:solidFill>
                <a:latin typeface="SimSun" panose="02010600030101010101" pitchFamily="2" charset="-122"/>
                <a:ea typeface="SimSun" panose="02010600030101010101" pitchFamily="2" charset="-122"/>
              </a:rPr>
              <a:t>图片。我们利用目标检测器切分出其中含有猫的区域，并舍弃掉不含有猫的照片。经过粗略的人工筛选之后，我们得到了一个质量相对较高的数据集。</a:t>
            </a: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r>
              <a:rPr lang="en-US" altLang="zh-CN" sz="2400" dirty="0">
                <a:solidFill>
                  <a:schemeClr val="tx1"/>
                </a:solidFill>
                <a:latin typeface="SimSun" panose="02010600030101010101" pitchFamily="2" charset="-122"/>
                <a:ea typeface="SimSun" panose="02010600030101010101" pitchFamily="2" charset="-122"/>
              </a:rPr>
              <a:t>	</a:t>
            </a:r>
            <a:r>
              <a:rPr lang="zh-CN" altLang="en-US" sz="2400" dirty="0">
                <a:solidFill>
                  <a:schemeClr val="tx1"/>
                </a:solidFill>
                <a:latin typeface="SimSun" panose="02010600030101010101" pitchFamily="2" charset="-122"/>
                <a:ea typeface="SimSun" panose="02010600030101010101" pitchFamily="2" charset="-122"/>
              </a:rPr>
              <a:t>一些示例如下：</a:t>
            </a: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r>
              <a:rPr lang="en-US" altLang="zh-CN" sz="2400" dirty="0">
                <a:solidFill>
                  <a:schemeClr val="tx1"/>
                </a:solidFill>
                <a:latin typeface="SimSun" panose="02010600030101010101" pitchFamily="2" charset="-122"/>
                <a:ea typeface="SimSun" panose="02010600030101010101" pitchFamily="2" charset="-122"/>
              </a:rPr>
              <a:t>	</a:t>
            </a:r>
          </a:p>
        </p:txBody>
      </p:sp>
      <p:pic>
        <p:nvPicPr>
          <p:cNvPr id="6" name="图片 5">
            <a:extLst>
              <a:ext uri="{FF2B5EF4-FFF2-40B4-BE49-F238E27FC236}">
                <a16:creationId xmlns:a16="http://schemas.microsoft.com/office/drawing/2014/main" id="{1F448076-0FDA-9342-8C9C-7613EE25486A}"/>
              </a:ext>
            </a:extLst>
          </p:cNvPr>
          <p:cNvPicPr>
            <a:picLocks noChangeAspect="1"/>
          </p:cNvPicPr>
          <p:nvPr/>
        </p:nvPicPr>
        <p:blipFill>
          <a:blip r:embed="rId2"/>
          <a:stretch>
            <a:fillRect/>
          </a:stretch>
        </p:blipFill>
        <p:spPr>
          <a:xfrm>
            <a:off x="3262179" y="5439873"/>
            <a:ext cx="2781537" cy="2001863"/>
          </a:xfrm>
          <a:prstGeom prst="rect">
            <a:avLst/>
          </a:prstGeom>
        </p:spPr>
      </p:pic>
      <p:pic>
        <p:nvPicPr>
          <p:cNvPr id="7" name="图片 6">
            <a:extLst>
              <a:ext uri="{FF2B5EF4-FFF2-40B4-BE49-F238E27FC236}">
                <a16:creationId xmlns:a16="http://schemas.microsoft.com/office/drawing/2014/main" id="{79F293C3-807D-1A49-B88A-CB609F3FAA3D}"/>
              </a:ext>
            </a:extLst>
          </p:cNvPr>
          <p:cNvPicPr>
            <a:picLocks noChangeAspect="1"/>
          </p:cNvPicPr>
          <p:nvPr/>
        </p:nvPicPr>
        <p:blipFill>
          <a:blip r:embed="rId3"/>
          <a:stretch>
            <a:fillRect/>
          </a:stretch>
        </p:blipFill>
        <p:spPr>
          <a:xfrm>
            <a:off x="763600" y="5444138"/>
            <a:ext cx="1921789" cy="2001863"/>
          </a:xfrm>
          <a:prstGeom prst="rect">
            <a:avLst/>
          </a:prstGeom>
        </p:spPr>
      </p:pic>
      <p:pic>
        <p:nvPicPr>
          <p:cNvPr id="8" name="图片 7">
            <a:extLst>
              <a:ext uri="{FF2B5EF4-FFF2-40B4-BE49-F238E27FC236}">
                <a16:creationId xmlns:a16="http://schemas.microsoft.com/office/drawing/2014/main" id="{A3C3BC13-A1F6-3144-932F-B102EF1184F5}"/>
              </a:ext>
            </a:extLst>
          </p:cNvPr>
          <p:cNvPicPr>
            <a:picLocks noChangeAspect="1"/>
          </p:cNvPicPr>
          <p:nvPr/>
        </p:nvPicPr>
        <p:blipFill>
          <a:blip r:embed="rId4"/>
          <a:stretch>
            <a:fillRect/>
          </a:stretch>
        </p:blipFill>
        <p:spPr>
          <a:xfrm>
            <a:off x="6699285" y="5444138"/>
            <a:ext cx="2085274" cy="2001863"/>
          </a:xfrm>
          <a:prstGeom prst="rect">
            <a:avLst/>
          </a:prstGeom>
        </p:spPr>
      </p:pic>
      <p:pic>
        <p:nvPicPr>
          <p:cNvPr id="9" name="图片 8">
            <a:extLst>
              <a:ext uri="{FF2B5EF4-FFF2-40B4-BE49-F238E27FC236}">
                <a16:creationId xmlns:a16="http://schemas.microsoft.com/office/drawing/2014/main" id="{51965BB1-3D2F-B140-B48D-FB078F39B8B6}"/>
              </a:ext>
            </a:extLst>
          </p:cNvPr>
          <p:cNvPicPr>
            <a:picLocks noChangeAspect="1"/>
          </p:cNvPicPr>
          <p:nvPr/>
        </p:nvPicPr>
        <p:blipFill>
          <a:blip r:embed="rId5"/>
          <a:stretch>
            <a:fillRect/>
          </a:stretch>
        </p:blipFill>
        <p:spPr>
          <a:xfrm>
            <a:off x="9402044" y="5439873"/>
            <a:ext cx="3013794" cy="2001863"/>
          </a:xfrm>
          <a:prstGeom prst="rect">
            <a:avLst/>
          </a:prstGeom>
        </p:spPr>
      </p:pic>
      <p:sp>
        <p:nvSpPr>
          <p:cNvPr id="10" name="文本框 9">
            <a:extLst>
              <a:ext uri="{FF2B5EF4-FFF2-40B4-BE49-F238E27FC236}">
                <a16:creationId xmlns:a16="http://schemas.microsoft.com/office/drawing/2014/main" id="{D52D6135-8935-F74D-B354-8E2384DF9C61}"/>
              </a:ext>
            </a:extLst>
          </p:cNvPr>
          <p:cNvSpPr txBox="1"/>
          <p:nvPr/>
        </p:nvSpPr>
        <p:spPr>
          <a:xfrm>
            <a:off x="982732" y="7545991"/>
            <a:ext cx="1487588"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a:ln>
                  <a:noFill/>
                </a:ln>
                <a:solidFill>
                  <a:srgbClr val="000000"/>
                </a:solidFill>
                <a:effectLst/>
                <a:uFillTx/>
                <a:latin typeface="FangSong" panose="02010609060101010101" pitchFamily="49" charset="-122"/>
                <a:ea typeface="FangSong" panose="02010609060101010101" pitchFamily="49" charset="-122"/>
                <a:sym typeface="Helvetica Neue"/>
              </a:rPr>
              <a:t>苏格兰折耳猫</a:t>
            </a:r>
          </a:p>
        </p:txBody>
      </p:sp>
      <p:sp>
        <p:nvSpPr>
          <p:cNvPr id="11" name="文本框 10">
            <a:extLst>
              <a:ext uri="{FF2B5EF4-FFF2-40B4-BE49-F238E27FC236}">
                <a16:creationId xmlns:a16="http://schemas.microsoft.com/office/drawing/2014/main" id="{DBD6DE1D-1FE6-6041-96E1-2489757AAD84}"/>
              </a:ext>
            </a:extLst>
          </p:cNvPr>
          <p:cNvSpPr txBox="1"/>
          <p:nvPr/>
        </p:nvSpPr>
        <p:spPr>
          <a:xfrm>
            <a:off x="3824337" y="7545991"/>
            <a:ext cx="1264769"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a:ln>
                  <a:noFill/>
                </a:ln>
                <a:solidFill>
                  <a:srgbClr val="000000"/>
                </a:solidFill>
                <a:effectLst/>
                <a:uFillTx/>
                <a:latin typeface="FangSong" panose="02010609060101010101" pitchFamily="49" charset="-122"/>
                <a:ea typeface="FangSong" panose="02010609060101010101" pitchFamily="49" charset="-122"/>
                <a:sym typeface="Helvetica Neue"/>
              </a:rPr>
              <a:t>英国短毛猫</a:t>
            </a:r>
          </a:p>
        </p:txBody>
      </p:sp>
      <p:sp>
        <p:nvSpPr>
          <p:cNvPr id="13" name="文本框 12">
            <a:extLst>
              <a:ext uri="{FF2B5EF4-FFF2-40B4-BE49-F238E27FC236}">
                <a16:creationId xmlns:a16="http://schemas.microsoft.com/office/drawing/2014/main" id="{05D445BA-D011-B244-AA5C-05B73FD52820}"/>
              </a:ext>
            </a:extLst>
          </p:cNvPr>
          <p:cNvSpPr txBox="1"/>
          <p:nvPr/>
        </p:nvSpPr>
        <p:spPr>
          <a:xfrm>
            <a:off x="7319069" y="7545991"/>
            <a:ext cx="795089"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a:ln>
                  <a:noFill/>
                </a:ln>
                <a:solidFill>
                  <a:srgbClr val="000000"/>
                </a:solidFill>
                <a:effectLst/>
                <a:uFillTx/>
                <a:latin typeface="FangSong" panose="02010609060101010101" pitchFamily="49" charset="-122"/>
                <a:ea typeface="FangSong" panose="02010609060101010101" pitchFamily="49" charset="-122"/>
                <a:sym typeface="Helvetica Neue"/>
              </a:rPr>
              <a:t>波斯猫</a:t>
            </a:r>
          </a:p>
        </p:txBody>
      </p:sp>
      <p:sp>
        <p:nvSpPr>
          <p:cNvPr id="14" name="文本框 13">
            <a:extLst>
              <a:ext uri="{FF2B5EF4-FFF2-40B4-BE49-F238E27FC236}">
                <a16:creationId xmlns:a16="http://schemas.microsoft.com/office/drawing/2014/main" id="{3BD474EC-95C2-2D40-A0F9-255CC4CEF911}"/>
              </a:ext>
            </a:extLst>
          </p:cNvPr>
          <p:cNvSpPr txBox="1"/>
          <p:nvPr/>
        </p:nvSpPr>
        <p:spPr>
          <a:xfrm>
            <a:off x="10460248" y="7547972"/>
            <a:ext cx="799898"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a:ln>
                  <a:noFill/>
                </a:ln>
                <a:solidFill>
                  <a:srgbClr val="000000"/>
                </a:solidFill>
                <a:effectLst/>
                <a:uFillTx/>
                <a:latin typeface="FangSong" panose="02010609060101010101" pitchFamily="49" charset="-122"/>
                <a:ea typeface="FangSong" panose="02010609060101010101" pitchFamily="49" charset="-122"/>
                <a:sym typeface="Helvetica Neue"/>
              </a:rPr>
              <a:t>缅因猫</a:t>
            </a:r>
          </a:p>
        </p:txBody>
      </p:sp>
    </p:spTree>
    <p:extLst>
      <p:ext uri="{BB962C8B-B14F-4D97-AF65-F5344CB8AC3E}">
        <p14:creationId xmlns:p14="http://schemas.microsoft.com/office/powerpoint/2010/main" val="190920196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14CD-0DA1-4CA2-B2A8-D6D77AF644ED}"/>
              </a:ext>
            </a:extLst>
          </p:cNvPr>
          <p:cNvSpPr>
            <a:spLocks noGrp="1"/>
          </p:cNvSpPr>
          <p:nvPr>
            <p:ph type="title"/>
          </p:nvPr>
        </p:nvSpPr>
        <p:spPr/>
        <p:txBody>
          <a:bodyPr/>
          <a:lstStyle/>
          <a:p>
            <a:r>
              <a:rPr lang="zh-CN" altLang="en-US" dirty="0"/>
              <a:t>分类器的构建</a:t>
            </a:r>
          </a:p>
        </p:txBody>
      </p:sp>
      <p:sp>
        <p:nvSpPr>
          <p:cNvPr id="12" name="内容占位符 2">
            <a:extLst>
              <a:ext uri="{FF2B5EF4-FFF2-40B4-BE49-F238E27FC236}">
                <a16:creationId xmlns:a16="http://schemas.microsoft.com/office/drawing/2014/main" id="{9CE97D8A-2AAA-41F2-89CD-3636C8CFD63C}"/>
              </a:ext>
            </a:extLst>
          </p:cNvPr>
          <p:cNvSpPr txBox="1">
            <a:spLocks/>
          </p:cNvSpPr>
          <p:nvPr/>
        </p:nvSpPr>
        <p:spPr>
          <a:xfrm>
            <a:off x="681678" y="1234423"/>
            <a:ext cx="12179349" cy="8519177"/>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spcBef>
                <a:spcPts val="0"/>
              </a:spcBef>
              <a:buSzPct val="100000"/>
              <a:buNone/>
              <a:defRPr/>
            </a:pPr>
            <a:r>
              <a:rPr lang="en-US" altLang="zh-CN" b="1" dirty="0">
                <a:solidFill>
                  <a:schemeClr val="tx1"/>
                </a:solidFill>
                <a:latin typeface="SimSun" panose="02010600030101010101" pitchFamily="2" charset="-122"/>
                <a:ea typeface="SimSun" panose="02010600030101010101" pitchFamily="2" charset="-122"/>
              </a:rPr>
              <a:t>·</a:t>
            </a:r>
            <a:r>
              <a:rPr lang="zh-CN" altLang="en-US" b="1" dirty="0">
                <a:solidFill>
                  <a:schemeClr val="tx1"/>
                </a:solidFill>
                <a:latin typeface="SimSun" panose="02010600030101010101" pitchFamily="2" charset="-122"/>
                <a:ea typeface="SimSun" panose="02010600030101010101" pitchFamily="2" charset="-122"/>
              </a:rPr>
              <a:t> 模型构建：</a:t>
            </a:r>
            <a:endParaRPr lang="en-US" altLang="zh-CN" b="1"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r>
              <a:rPr lang="en-US" altLang="zh-CN" sz="2400" dirty="0">
                <a:solidFill>
                  <a:schemeClr val="tx1"/>
                </a:solidFill>
                <a:latin typeface="SimSun" panose="02010600030101010101" pitchFamily="2" charset="-122"/>
                <a:ea typeface="SimSun" panose="02010600030101010101" pitchFamily="2" charset="-122"/>
              </a:rPr>
              <a:t>	</a:t>
            </a:r>
            <a:r>
              <a:rPr lang="zh-CN" altLang="en-US" sz="2400" dirty="0">
                <a:solidFill>
                  <a:schemeClr val="tx1"/>
                </a:solidFill>
                <a:latin typeface="SimSun" panose="02010600030101010101" pitchFamily="2" charset="-122"/>
                <a:ea typeface="SimSun" panose="02010600030101010101" pitchFamily="2" charset="-122"/>
              </a:rPr>
              <a:t>我们首先复现了</a:t>
            </a:r>
            <a:r>
              <a:rPr lang="en-US" altLang="zh-CN" sz="2400" dirty="0">
                <a:solidFill>
                  <a:schemeClr val="tx1"/>
                </a:solidFill>
                <a:latin typeface="SimSun" panose="02010600030101010101" pitchFamily="2" charset="-122"/>
                <a:ea typeface="SimSun" panose="02010600030101010101" pitchFamily="2" charset="-122"/>
              </a:rPr>
              <a:t>ResNet50</a:t>
            </a:r>
            <a:r>
              <a:rPr lang="zh-CN" altLang="en-US" sz="2400" dirty="0">
                <a:solidFill>
                  <a:schemeClr val="tx1"/>
                </a:solidFill>
                <a:latin typeface="SimSun" panose="02010600030101010101" pitchFamily="2" charset="-122"/>
                <a:ea typeface="SimSun" panose="02010600030101010101" pitchFamily="2" charset="-122"/>
              </a:rPr>
              <a:t>的结构，以其为核心进行训练。具体模型结构如下：</a:t>
            </a: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r>
              <a:rPr lang="en-US" altLang="zh-CN" dirty="0">
                <a:solidFill>
                  <a:schemeClr val="tx1"/>
                </a:solidFill>
                <a:latin typeface="SimSun" panose="02010600030101010101" pitchFamily="2" charset="-122"/>
                <a:ea typeface="SimSun" panose="02010600030101010101" pitchFamily="2" charset="-122"/>
              </a:rPr>
              <a:t>·</a:t>
            </a:r>
            <a:r>
              <a:rPr lang="zh-CN" altLang="en-US" b="1" dirty="0">
                <a:solidFill>
                  <a:schemeClr val="tx1"/>
                </a:solidFill>
                <a:latin typeface="SimSun" panose="02010600030101010101" pitchFamily="2" charset="-122"/>
                <a:ea typeface="SimSun" panose="02010600030101010101" pitchFamily="2" charset="-122"/>
              </a:rPr>
              <a:t>结果：</a:t>
            </a:r>
            <a:endParaRPr lang="en-US" altLang="zh-CN" b="1"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r>
              <a:rPr lang="en-US" altLang="zh-CN" sz="2400" b="1" dirty="0">
                <a:solidFill>
                  <a:schemeClr val="tx1"/>
                </a:solidFill>
                <a:latin typeface="SimSun" panose="02010600030101010101" pitchFamily="2" charset="-122"/>
                <a:ea typeface="SimSun" panose="02010600030101010101" pitchFamily="2" charset="-122"/>
              </a:rPr>
              <a:t>	</a:t>
            </a:r>
            <a:r>
              <a:rPr lang="zh-CN" altLang="en-US" sz="2400" dirty="0">
                <a:solidFill>
                  <a:schemeClr val="tx1"/>
                </a:solidFill>
                <a:latin typeface="SimSun" panose="02010600030101010101" pitchFamily="2" charset="-122"/>
                <a:ea typeface="SimSun" panose="02010600030101010101" pitchFamily="2" charset="-122"/>
              </a:rPr>
              <a:t>在测试集上的测试正确率仅有</a:t>
            </a:r>
            <a:r>
              <a:rPr lang="en-US" altLang="zh-CN" sz="2400" dirty="0">
                <a:solidFill>
                  <a:srgbClr val="FF0000"/>
                </a:solidFill>
                <a:latin typeface="SimSun" panose="02010600030101010101" pitchFamily="2" charset="-122"/>
                <a:ea typeface="SimSun" panose="02010600030101010101" pitchFamily="2" charset="-122"/>
              </a:rPr>
              <a:t>30%-40%</a:t>
            </a:r>
            <a:r>
              <a:rPr lang="zh-CN" altLang="en-US" sz="2400" dirty="0">
                <a:solidFill>
                  <a:srgbClr val="FF0000"/>
                </a:solidFill>
                <a:latin typeface="SimSun" panose="02010600030101010101" pitchFamily="2" charset="-122"/>
                <a:ea typeface="SimSun" panose="02010600030101010101" pitchFamily="2" charset="-122"/>
              </a:rPr>
              <a:t>左右</a:t>
            </a:r>
            <a:r>
              <a:rPr lang="zh-CN" altLang="en-US" sz="2400" dirty="0">
                <a:solidFill>
                  <a:schemeClr val="tx1"/>
                </a:solidFill>
                <a:latin typeface="SimSun" panose="02010600030101010101" pitchFamily="2" charset="-122"/>
                <a:ea typeface="SimSun" panose="02010600030101010101" pitchFamily="2" charset="-122"/>
              </a:rPr>
              <a:t>。</a:t>
            </a: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r>
              <a:rPr lang="en-US" altLang="zh-CN" sz="2400" dirty="0">
                <a:solidFill>
                  <a:schemeClr val="tx1"/>
                </a:solidFill>
                <a:latin typeface="SimSun" panose="02010600030101010101" pitchFamily="2" charset="-122"/>
                <a:ea typeface="SimSun" panose="02010600030101010101" pitchFamily="2" charset="-122"/>
              </a:rPr>
              <a:t>	</a:t>
            </a:r>
            <a:r>
              <a:rPr lang="zh-CN" altLang="en-US" sz="2400" dirty="0">
                <a:solidFill>
                  <a:schemeClr val="tx1"/>
                </a:solidFill>
                <a:latin typeface="SimSun" panose="02010600030101010101" pitchFamily="2" charset="-122"/>
                <a:ea typeface="SimSun" panose="02010600030101010101" pitchFamily="2" charset="-122"/>
              </a:rPr>
              <a:t>不能接受！</a:t>
            </a: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endParaRPr lang="en-US" altLang="zh-CN" sz="2400"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r>
              <a:rPr lang="en-US" altLang="zh-CN" dirty="0">
                <a:solidFill>
                  <a:schemeClr val="tx1"/>
                </a:solidFill>
                <a:latin typeface="SimSun" panose="02010600030101010101" pitchFamily="2" charset="-122"/>
                <a:ea typeface="SimSun" panose="02010600030101010101" pitchFamily="2" charset="-122"/>
              </a:rPr>
              <a:t>·</a:t>
            </a:r>
            <a:r>
              <a:rPr lang="zh-CN" altLang="en-US" b="1" dirty="0">
                <a:solidFill>
                  <a:schemeClr val="tx1"/>
                </a:solidFill>
                <a:latin typeface="SimSun" panose="02010600030101010101" pitchFamily="2" charset="-122"/>
                <a:ea typeface="SimSun" panose="02010600030101010101" pitchFamily="2" charset="-122"/>
              </a:rPr>
              <a:t>存在的问题：</a:t>
            </a:r>
            <a:endParaRPr lang="en-US" altLang="zh-CN" b="1" dirty="0">
              <a:solidFill>
                <a:schemeClr val="tx1"/>
              </a:solidFill>
              <a:latin typeface="SimSun" panose="02010600030101010101" pitchFamily="2" charset="-122"/>
              <a:ea typeface="SimSun" panose="02010600030101010101" pitchFamily="2" charset="-122"/>
            </a:endParaRPr>
          </a:p>
          <a:p>
            <a:pPr marL="0" indent="0" hangingPunct="1">
              <a:spcBef>
                <a:spcPts val="0"/>
              </a:spcBef>
              <a:buSzPct val="100000"/>
              <a:buNone/>
              <a:defRPr/>
            </a:pPr>
            <a:r>
              <a:rPr lang="en-US" altLang="zh-CN" sz="2400" b="1" dirty="0">
                <a:solidFill>
                  <a:schemeClr val="tx1"/>
                </a:solidFill>
                <a:latin typeface="SimSun" panose="02010600030101010101" pitchFamily="2" charset="-122"/>
                <a:ea typeface="SimSun" panose="02010600030101010101" pitchFamily="2" charset="-122"/>
              </a:rPr>
              <a:t>	</a:t>
            </a:r>
            <a:r>
              <a:rPr lang="zh-CN" altLang="en-US" sz="2400" dirty="0">
                <a:solidFill>
                  <a:schemeClr val="tx1"/>
                </a:solidFill>
                <a:latin typeface="SimSun" panose="02010600030101010101" pitchFamily="2" charset="-122"/>
                <a:ea typeface="SimSun" panose="02010600030101010101" pitchFamily="2" charset="-122"/>
              </a:rPr>
              <a:t>数据量相对较小，很容易产生过拟合；不同种类的猫本来就十分相似，这种更细粒度的准确分类存在一定的困难。</a:t>
            </a:r>
            <a:endParaRPr lang="en-US" altLang="zh-CN" sz="2400" dirty="0">
              <a:solidFill>
                <a:schemeClr val="tx1"/>
              </a:solidFill>
              <a:latin typeface="SimSun" panose="02010600030101010101" pitchFamily="2" charset="-122"/>
              <a:ea typeface="SimSun" panose="02010600030101010101" pitchFamily="2" charset="-122"/>
            </a:endParaRPr>
          </a:p>
        </p:txBody>
      </p:sp>
      <p:sp>
        <p:nvSpPr>
          <p:cNvPr id="4" name="圆角矩形 3">
            <a:extLst>
              <a:ext uri="{FF2B5EF4-FFF2-40B4-BE49-F238E27FC236}">
                <a16:creationId xmlns:a16="http://schemas.microsoft.com/office/drawing/2014/main" id="{7AD356A3-0DA1-7F43-BC61-660F63244022}"/>
              </a:ext>
            </a:extLst>
          </p:cNvPr>
          <p:cNvSpPr/>
          <p:nvPr/>
        </p:nvSpPr>
        <p:spPr>
          <a:xfrm>
            <a:off x="654631" y="3773412"/>
            <a:ext cx="945396" cy="862648"/>
          </a:xfrm>
          <a:prstGeom prst="round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zh-CN" altLang="en-US" sz="2200" b="0" i="0" u="none" strike="noStrike" cap="none" spc="0" normalizeH="0" baseline="0" dirty="0">
                <a:ln>
                  <a:noFill/>
                </a:ln>
                <a:solidFill>
                  <a:srgbClr val="FFFFFF"/>
                </a:solidFill>
                <a:effectLst/>
                <a:uFillTx/>
                <a:latin typeface="+mn-lt"/>
                <a:ea typeface="+mn-ea"/>
                <a:cs typeface="+mn-cs"/>
                <a:sym typeface="Helvetica Neue Medium"/>
              </a:rPr>
              <a:t>输入图片</a:t>
            </a:r>
          </a:p>
        </p:txBody>
      </p:sp>
      <p:sp>
        <p:nvSpPr>
          <p:cNvPr id="5" name="圆角矩形 4">
            <a:extLst>
              <a:ext uri="{FF2B5EF4-FFF2-40B4-BE49-F238E27FC236}">
                <a16:creationId xmlns:a16="http://schemas.microsoft.com/office/drawing/2014/main" id="{F67CD146-E4AF-7E4C-A22B-F9445C0D9BA1}"/>
              </a:ext>
            </a:extLst>
          </p:cNvPr>
          <p:cNvSpPr/>
          <p:nvPr/>
        </p:nvSpPr>
        <p:spPr>
          <a:xfrm>
            <a:off x="2033875" y="3960698"/>
            <a:ext cx="1603944" cy="488077"/>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200" b="0" i="0" u="none" strike="noStrike" cap="none" spc="0" normalizeH="0" baseline="0" dirty="0" err="1">
                <a:ln>
                  <a:noFill/>
                </a:ln>
                <a:solidFill>
                  <a:srgbClr val="FFFFFF"/>
                </a:solidFill>
                <a:effectLst/>
                <a:uFillTx/>
                <a:latin typeface="+mn-lt"/>
                <a:ea typeface="+mn-ea"/>
                <a:cs typeface="+mn-cs"/>
                <a:sym typeface="Helvetica Neue Medium"/>
              </a:rPr>
              <a:t>ResNet</a:t>
            </a:r>
            <a:endParaRPr kumimoji="0" lang="zh-CN" alt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9" name="圆角矩形 8">
            <a:extLst>
              <a:ext uri="{FF2B5EF4-FFF2-40B4-BE49-F238E27FC236}">
                <a16:creationId xmlns:a16="http://schemas.microsoft.com/office/drawing/2014/main" id="{3CA6DC6F-8985-F24E-9B1A-36E20ACB8111}"/>
              </a:ext>
            </a:extLst>
          </p:cNvPr>
          <p:cNvSpPr/>
          <p:nvPr/>
        </p:nvSpPr>
        <p:spPr>
          <a:xfrm>
            <a:off x="4071667" y="3434066"/>
            <a:ext cx="945396" cy="1541343"/>
          </a:xfrm>
          <a:prstGeom prst="round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200" b="0" i="0" u="none" strike="noStrike" cap="none" spc="0" normalizeH="0" baseline="0" dirty="0">
                <a:ln>
                  <a:noFill/>
                </a:ln>
                <a:solidFill>
                  <a:srgbClr val="FFFFFF"/>
                </a:solidFill>
                <a:effectLst/>
                <a:uFillTx/>
                <a:latin typeface="+mn-lt"/>
                <a:ea typeface="+mn-ea"/>
                <a:cs typeface="+mn-cs"/>
                <a:sym typeface="Helvetica Neue Medium"/>
              </a:rPr>
              <a:t>1000</a:t>
            </a:r>
            <a:r>
              <a:rPr kumimoji="0" lang="zh-CN" altLang="en-US" sz="2200" b="0" i="0" u="none" strike="noStrike" cap="none" spc="0" normalizeH="0" baseline="0" dirty="0">
                <a:ln>
                  <a:noFill/>
                </a:ln>
                <a:solidFill>
                  <a:srgbClr val="FFFFFF"/>
                </a:solidFill>
                <a:effectLst/>
                <a:uFillTx/>
                <a:latin typeface="+mn-lt"/>
                <a:ea typeface="+mn-ea"/>
                <a:cs typeface="+mn-cs"/>
                <a:sym typeface="Helvetica Neue Medium"/>
              </a:rPr>
              <a:t>种类别的分数</a:t>
            </a:r>
          </a:p>
        </p:txBody>
      </p:sp>
      <p:sp>
        <p:nvSpPr>
          <p:cNvPr id="7" name="圆角矩形 6">
            <a:extLst>
              <a:ext uri="{FF2B5EF4-FFF2-40B4-BE49-F238E27FC236}">
                <a16:creationId xmlns:a16="http://schemas.microsoft.com/office/drawing/2014/main" id="{2FC80167-91CD-6640-A980-892FBBC992C5}"/>
              </a:ext>
            </a:extLst>
          </p:cNvPr>
          <p:cNvSpPr/>
          <p:nvPr/>
        </p:nvSpPr>
        <p:spPr>
          <a:xfrm>
            <a:off x="5594888" y="2432833"/>
            <a:ext cx="1224366" cy="488077"/>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200" b="0" i="0" u="none" strike="noStrike" cap="none" spc="0" normalizeH="0" baseline="0" dirty="0">
                <a:ln>
                  <a:noFill/>
                </a:ln>
                <a:solidFill>
                  <a:srgbClr val="FFFFFF"/>
                </a:solidFill>
                <a:effectLst/>
                <a:uFillTx/>
                <a:latin typeface="+mn-lt"/>
                <a:ea typeface="+mn-ea"/>
                <a:cs typeface="+mn-cs"/>
                <a:sym typeface="Helvetica Neue Medium"/>
              </a:rPr>
              <a:t>Dropout</a:t>
            </a:r>
            <a:endParaRPr kumimoji="0" lang="zh-CN" alt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9" name="圆角矩形 18">
            <a:extLst>
              <a:ext uri="{FF2B5EF4-FFF2-40B4-BE49-F238E27FC236}">
                <a16:creationId xmlns:a16="http://schemas.microsoft.com/office/drawing/2014/main" id="{B5A1051C-D798-344A-944F-45E29AC53809}"/>
              </a:ext>
            </a:extLst>
          </p:cNvPr>
          <p:cNvSpPr/>
          <p:nvPr/>
        </p:nvSpPr>
        <p:spPr>
          <a:xfrm>
            <a:off x="7100880" y="2432833"/>
            <a:ext cx="1224366" cy="488077"/>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200" b="0" i="0" u="none" strike="noStrike" cap="none" spc="0" normalizeH="0" baseline="0" dirty="0">
                <a:ln>
                  <a:noFill/>
                </a:ln>
                <a:solidFill>
                  <a:srgbClr val="FFFFFF"/>
                </a:solidFill>
                <a:effectLst/>
                <a:uFillTx/>
                <a:latin typeface="+mn-lt"/>
                <a:ea typeface="+mn-ea"/>
                <a:cs typeface="+mn-cs"/>
                <a:sym typeface="Helvetica Neue Medium"/>
              </a:rPr>
              <a:t>Linear</a:t>
            </a:r>
            <a:endParaRPr kumimoji="0" lang="zh-CN" alt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20" name="圆角矩形 19">
            <a:extLst>
              <a:ext uri="{FF2B5EF4-FFF2-40B4-BE49-F238E27FC236}">
                <a16:creationId xmlns:a16="http://schemas.microsoft.com/office/drawing/2014/main" id="{428BF8EC-38F8-E042-A5EF-5FC63B2DE45F}"/>
              </a:ext>
            </a:extLst>
          </p:cNvPr>
          <p:cNvSpPr/>
          <p:nvPr/>
        </p:nvSpPr>
        <p:spPr>
          <a:xfrm>
            <a:off x="5594888" y="3190028"/>
            <a:ext cx="1224366" cy="488077"/>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200" b="0" i="0" u="none" strike="noStrike" cap="none" spc="0" normalizeH="0" baseline="0" dirty="0">
                <a:ln>
                  <a:noFill/>
                </a:ln>
                <a:solidFill>
                  <a:srgbClr val="FFFFFF"/>
                </a:solidFill>
                <a:effectLst/>
                <a:uFillTx/>
                <a:latin typeface="+mn-lt"/>
                <a:ea typeface="+mn-ea"/>
                <a:cs typeface="+mn-cs"/>
                <a:sym typeface="Helvetica Neue Medium"/>
              </a:rPr>
              <a:t>Dropout</a:t>
            </a:r>
            <a:endParaRPr kumimoji="0" lang="zh-CN" alt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21" name="圆角矩形 20">
            <a:extLst>
              <a:ext uri="{FF2B5EF4-FFF2-40B4-BE49-F238E27FC236}">
                <a16:creationId xmlns:a16="http://schemas.microsoft.com/office/drawing/2014/main" id="{BD8F8277-DAA3-3849-A55B-10DA7FB37149}"/>
              </a:ext>
            </a:extLst>
          </p:cNvPr>
          <p:cNvSpPr/>
          <p:nvPr/>
        </p:nvSpPr>
        <p:spPr>
          <a:xfrm>
            <a:off x="7100880" y="3190028"/>
            <a:ext cx="1224366" cy="488077"/>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200" b="0" i="0" u="none" strike="noStrike" cap="none" spc="0" normalizeH="0" baseline="0" dirty="0">
                <a:ln>
                  <a:noFill/>
                </a:ln>
                <a:solidFill>
                  <a:srgbClr val="FFFFFF"/>
                </a:solidFill>
                <a:effectLst/>
                <a:uFillTx/>
                <a:latin typeface="+mn-lt"/>
                <a:ea typeface="+mn-ea"/>
                <a:cs typeface="+mn-cs"/>
                <a:sym typeface="Helvetica Neue Medium"/>
              </a:rPr>
              <a:t>Linear</a:t>
            </a:r>
            <a:endParaRPr kumimoji="0" lang="zh-CN" alt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22" name="圆角矩形 21">
            <a:extLst>
              <a:ext uri="{FF2B5EF4-FFF2-40B4-BE49-F238E27FC236}">
                <a16:creationId xmlns:a16="http://schemas.microsoft.com/office/drawing/2014/main" id="{3BAA7299-4E07-EF4B-AEB6-EDF4CB5141DC}"/>
              </a:ext>
            </a:extLst>
          </p:cNvPr>
          <p:cNvSpPr/>
          <p:nvPr/>
        </p:nvSpPr>
        <p:spPr>
          <a:xfrm>
            <a:off x="5588337" y="3944393"/>
            <a:ext cx="1224366" cy="488077"/>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200" b="0" i="0" u="none" strike="noStrike" cap="none" spc="0" normalizeH="0" baseline="0" dirty="0">
                <a:ln>
                  <a:noFill/>
                </a:ln>
                <a:solidFill>
                  <a:srgbClr val="FFFFFF"/>
                </a:solidFill>
                <a:effectLst/>
                <a:uFillTx/>
                <a:latin typeface="+mn-lt"/>
                <a:ea typeface="+mn-ea"/>
                <a:cs typeface="+mn-cs"/>
                <a:sym typeface="Helvetica Neue Medium"/>
              </a:rPr>
              <a:t>Dropout</a:t>
            </a:r>
            <a:endParaRPr kumimoji="0" lang="zh-CN" alt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23" name="圆角矩形 22">
            <a:extLst>
              <a:ext uri="{FF2B5EF4-FFF2-40B4-BE49-F238E27FC236}">
                <a16:creationId xmlns:a16="http://schemas.microsoft.com/office/drawing/2014/main" id="{0806C577-A74C-E944-8912-2C7474D94412}"/>
              </a:ext>
            </a:extLst>
          </p:cNvPr>
          <p:cNvSpPr/>
          <p:nvPr/>
        </p:nvSpPr>
        <p:spPr>
          <a:xfrm>
            <a:off x="7094329" y="3944393"/>
            <a:ext cx="1224366" cy="488077"/>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200" b="0" i="0" u="none" strike="noStrike" cap="none" spc="0" normalizeH="0" baseline="0" dirty="0">
                <a:ln>
                  <a:noFill/>
                </a:ln>
                <a:solidFill>
                  <a:srgbClr val="FFFFFF"/>
                </a:solidFill>
                <a:effectLst/>
                <a:uFillTx/>
                <a:latin typeface="+mn-lt"/>
                <a:ea typeface="+mn-ea"/>
                <a:cs typeface="+mn-cs"/>
                <a:sym typeface="Helvetica Neue Medium"/>
              </a:rPr>
              <a:t>Linear</a:t>
            </a:r>
            <a:endParaRPr kumimoji="0" lang="zh-CN" alt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24" name="圆角矩形 23">
            <a:extLst>
              <a:ext uri="{FF2B5EF4-FFF2-40B4-BE49-F238E27FC236}">
                <a16:creationId xmlns:a16="http://schemas.microsoft.com/office/drawing/2014/main" id="{AC4F450D-9F44-6540-8B23-535EF2A11E22}"/>
              </a:ext>
            </a:extLst>
          </p:cNvPr>
          <p:cNvSpPr/>
          <p:nvPr/>
        </p:nvSpPr>
        <p:spPr>
          <a:xfrm>
            <a:off x="5594888" y="4698758"/>
            <a:ext cx="1224366" cy="488077"/>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200" b="0" i="0" u="none" strike="noStrike" cap="none" spc="0" normalizeH="0" baseline="0" dirty="0">
                <a:ln>
                  <a:noFill/>
                </a:ln>
                <a:solidFill>
                  <a:srgbClr val="FFFFFF"/>
                </a:solidFill>
                <a:effectLst/>
                <a:uFillTx/>
                <a:latin typeface="+mn-lt"/>
                <a:ea typeface="+mn-ea"/>
                <a:cs typeface="+mn-cs"/>
                <a:sym typeface="Helvetica Neue Medium"/>
              </a:rPr>
              <a:t>Dropout</a:t>
            </a:r>
            <a:endParaRPr kumimoji="0" lang="zh-CN" alt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25" name="圆角矩形 24">
            <a:extLst>
              <a:ext uri="{FF2B5EF4-FFF2-40B4-BE49-F238E27FC236}">
                <a16:creationId xmlns:a16="http://schemas.microsoft.com/office/drawing/2014/main" id="{22483BA8-DA98-F14D-A551-0E431D0C4CEF}"/>
              </a:ext>
            </a:extLst>
          </p:cNvPr>
          <p:cNvSpPr/>
          <p:nvPr/>
        </p:nvSpPr>
        <p:spPr>
          <a:xfrm>
            <a:off x="7100880" y="4698758"/>
            <a:ext cx="1224366" cy="488077"/>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200" b="0" i="0" u="none" strike="noStrike" cap="none" spc="0" normalizeH="0" baseline="0" dirty="0">
                <a:ln>
                  <a:noFill/>
                </a:ln>
                <a:solidFill>
                  <a:srgbClr val="FFFFFF"/>
                </a:solidFill>
                <a:effectLst/>
                <a:uFillTx/>
                <a:latin typeface="+mn-lt"/>
                <a:ea typeface="+mn-ea"/>
                <a:cs typeface="+mn-cs"/>
                <a:sym typeface="Helvetica Neue Medium"/>
              </a:rPr>
              <a:t>Linear</a:t>
            </a:r>
            <a:endParaRPr kumimoji="0" lang="zh-CN" alt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26" name="圆角矩形 25">
            <a:extLst>
              <a:ext uri="{FF2B5EF4-FFF2-40B4-BE49-F238E27FC236}">
                <a16:creationId xmlns:a16="http://schemas.microsoft.com/office/drawing/2014/main" id="{5B2BCD9C-8968-7745-8403-670A5875E4B8}"/>
              </a:ext>
            </a:extLst>
          </p:cNvPr>
          <p:cNvSpPr/>
          <p:nvPr/>
        </p:nvSpPr>
        <p:spPr>
          <a:xfrm>
            <a:off x="5594888" y="5453123"/>
            <a:ext cx="1224366" cy="488077"/>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200" b="0" i="0" u="none" strike="noStrike" cap="none" spc="0" normalizeH="0" baseline="0" dirty="0">
                <a:ln>
                  <a:noFill/>
                </a:ln>
                <a:solidFill>
                  <a:srgbClr val="FFFFFF"/>
                </a:solidFill>
                <a:effectLst/>
                <a:uFillTx/>
                <a:latin typeface="+mn-lt"/>
                <a:ea typeface="+mn-ea"/>
                <a:cs typeface="+mn-cs"/>
                <a:sym typeface="Helvetica Neue Medium"/>
              </a:rPr>
              <a:t>Dropout</a:t>
            </a:r>
            <a:endParaRPr kumimoji="0" lang="zh-CN" alt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27" name="圆角矩形 26">
            <a:extLst>
              <a:ext uri="{FF2B5EF4-FFF2-40B4-BE49-F238E27FC236}">
                <a16:creationId xmlns:a16="http://schemas.microsoft.com/office/drawing/2014/main" id="{3E8A32E4-9373-3944-9636-1FD8AE54AA1D}"/>
              </a:ext>
            </a:extLst>
          </p:cNvPr>
          <p:cNvSpPr/>
          <p:nvPr/>
        </p:nvSpPr>
        <p:spPr>
          <a:xfrm>
            <a:off x="7100880" y="5453123"/>
            <a:ext cx="1224366" cy="488077"/>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200" b="0" i="0" u="none" strike="noStrike" cap="none" spc="0" normalizeH="0" baseline="0" dirty="0">
                <a:ln>
                  <a:noFill/>
                </a:ln>
                <a:solidFill>
                  <a:srgbClr val="FFFFFF"/>
                </a:solidFill>
                <a:effectLst/>
                <a:uFillTx/>
                <a:latin typeface="+mn-lt"/>
                <a:ea typeface="+mn-ea"/>
                <a:cs typeface="+mn-cs"/>
                <a:sym typeface="Helvetica Neue Medium"/>
              </a:rPr>
              <a:t>Linear</a:t>
            </a:r>
            <a:endParaRPr kumimoji="0" lang="zh-CN" alt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28" name="圆角矩形 27">
            <a:extLst>
              <a:ext uri="{FF2B5EF4-FFF2-40B4-BE49-F238E27FC236}">
                <a16:creationId xmlns:a16="http://schemas.microsoft.com/office/drawing/2014/main" id="{CA40C713-5EE9-764E-8D1C-9443D34B5E85}"/>
              </a:ext>
            </a:extLst>
          </p:cNvPr>
          <p:cNvSpPr/>
          <p:nvPr/>
        </p:nvSpPr>
        <p:spPr>
          <a:xfrm>
            <a:off x="8811410" y="3944392"/>
            <a:ext cx="1224366" cy="488077"/>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zh-CN" altLang="en-US" sz="2200" b="0" i="0" u="none" strike="noStrike" cap="none" spc="0" normalizeH="0" baseline="0" dirty="0">
                <a:ln>
                  <a:noFill/>
                </a:ln>
                <a:solidFill>
                  <a:srgbClr val="FFFFFF"/>
                </a:solidFill>
                <a:effectLst/>
                <a:uFillTx/>
                <a:latin typeface="+mn-lt"/>
                <a:ea typeface="+mn-ea"/>
                <a:cs typeface="+mn-cs"/>
                <a:sym typeface="Helvetica Neue Medium"/>
              </a:rPr>
              <a:t>平均</a:t>
            </a:r>
          </a:p>
        </p:txBody>
      </p:sp>
      <p:sp>
        <p:nvSpPr>
          <p:cNvPr id="29" name="圆角矩形 28">
            <a:extLst>
              <a:ext uri="{FF2B5EF4-FFF2-40B4-BE49-F238E27FC236}">
                <a16:creationId xmlns:a16="http://schemas.microsoft.com/office/drawing/2014/main" id="{9A498CD2-B7BD-EF40-BB13-4EB3EBA1FB9C}"/>
              </a:ext>
            </a:extLst>
          </p:cNvPr>
          <p:cNvSpPr/>
          <p:nvPr/>
        </p:nvSpPr>
        <p:spPr>
          <a:xfrm>
            <a:off x="10525261" y="3569821"/>
            <a:ext cx="1224366" cy="1237218"/>
          </a:xfrm>
          <a:prstGeom prst="round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200" b="0" i="0" u="none" strike="noStrike" cap="none" spc="0" normalizeH="0" baseline="0" dirty="0">
                <a:ln>
                  <a:noFill/>
                </a:ln>
                <a:solidFill>
                  <a:srgbClr val="FFFFFF"/>
                </a:solidFill>
                <a:effectLst/>
                <a:uFillTx/>
                <a:latin typeface="+mn-lt"/>
                <a:ea typeface="+mn-ea"/>
                <a:cs typeface="+mn-cs"/>
                <a:sym typeface="Helvetica Neue Medium"/>
              </a:rPr>
              <a:t>45</a:t>
            </a:r>
            <a:r>
              <a:rPr kumimoji="0" lang="zh-CN" altLang="en-US" sz="2200" b="0" i="0" u="none" strike="noStrike" cap="none" spc="0" normalizeH="0" baseline="0" dirty="0">
                <a:ln>
                  <a:noFill/>
                </a:ln>
                <a:solidFill>
                  <a:srgbClr val="FFFFFF"/>
                </a:solidFill>
                <a:effectLst/>
                <a:uFillTx/>
                <a:latin typeface="+mn-lt"/>
                <a:ea typeface="+mn-ea"/>
                <a:cs typeface="+mn-cs"/>
                <a:sym typeface="Helvetica Neue Medium"/>
              </a:rPr>
              <a:t>种类别的分数</a:t>
            </a:r>
          </a:p>
        </p:txBody>
      </p:sp>
      <p:cxnSp>
        <p:nvCxnSpPr>
          <p:cNvPr id="10" name="直线箭头连接符 9">
            <a:extLst>
              <a:ext uri="{FF2B5EF4-FFF2-40B4-BE49-F238E27FC236}">
                <a16:creationId xmlns:a16="http://schemas.microsoft.com/office/drawing/2014/main" id="{FA85BB4A-4F7D-1049-8601-CEC17EFF8AB3}"/>
              </a:ext>
            </a:extLst>
          </p:cNvPr>
          <p:cNvCxnSpPr>
            <a:stCxn id="4" idx="3"/>
            <a:endCxn id="5" idx="1"/>
          </p:cNvCxnSpPr>
          <p:nvPr/>
        </p:nvCxnSpPr>
        <p:spPr>
          <a:xfrm>
            <a:off x="1600027" y="4204736"/>
            <a:ext cx="433848" cy="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1" name="直线箭头连接符 30">
            <a:extLst>
              <a:ext uri="{FF2B5EF4-FFF2-40B4-BE49-F238E27FC236}">
                <a16:creationId xmlns:a16="http://schemas.microsoft.com/office/drawing/2014/main" id="{4A562923-845C-3840-9691-C2DA53264551}"/>
              </a:ext>
            </a:extLst>
          </p:cNvPr>
          <p:cNvCxnSpPr>
            <a:stCxn id="5" idx="3"/>
            <a:endCxn id="9" idx="1"/>
          </p:cNvCxnSpPr>
          <p:nvPr/>
        </p:nvCxnSpPr>
        <p:spPr>
          <a:xfrm>
            <a:off x="3637819" y="4204737"/>
            <a:ext cx="433848" cy="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3" name="直线箭头连接符 32">
            <a:extLst>
              <a:ext uri="{FF2B5EF4-FFF2-40B4-BE49-F238E27FC236}">
                <a16:creationId xmlns:a16="http://schemas.microsoft.com/office/drawing/2014/main" id="{C9D9EB9D-34DF-F249-B1B6-5B19E044A073}"/>
              </a:ext>
            </a:extLst>
          </p:cNvPr>
          <p:cNvCxnSpPr>
            <a:stCxn id="9" idx="3"/>
            <a:endCxn id="7" idx="1"/>
          </p:cNvCxnSpPr>
          <p:nvPr/>
        </p:nvCxnSpPr>
        <p:spPr>
          <a:xfrm flipV="1">
            <a:off x="5017063" y="2676872"/>
            <a:ext cx="577825" cy="1527866"/>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5" name="直线箭头连接符 34">
            <a:extLst>
              <a:ext uri="{FF2B5EF4-FFF2-40B4-BE49-F238E27FC236}">
                <a16:creationId xmlns:a16="http://schemas.microsoft.com/office/drawing/2014/main" id="{E1F794AB-72FA-C34D-AAFF-7EEA6DE56A05}"/>
              </a:ext>
            </a:extLst>
          </p:cNvPr>
          <p:cNvCxnSpPr>
            <a:stCxn id="9" idx="3"/>
            <a:endCxn id="20" idx="1"/>
          </p:cNvCxnSpPr>
          <p:nvPr/>
        </p:nvCxnSpPr>
        <p:spPr>
          <a:xfrm flipV="1">
            <a:off x="5017063" y="3434067"/>
            <a:ext cx="577825" cy="77067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7" name="直线箭头连接符 36">
            <a:extLst>
              <a:ext uri="{FF2B5EF4-FFF2-40B4-BE49-F238E27FC236}">
                <a16:creationId xmlns:a16="http://schemas.microsoft.com/office/drawing/2014/main" id="{5CE3250B-3534-EE4B-A7E4-B96DDD6644C2}"/>
              </a:ext>
            </a:extLst>
          </p:cNvPr>
          <p:cNvCxnSpPr>
            <a:endCxn id="22" idx="1"/>
          </p:cNvCxnSpPr>
          <p:nvPr/>
        </p:nvCxnSpPr>
        <p:spPr>
          <a:xfrm flipV="1">
            <a:off x="5013788" y="4188432"/>
            <a:ext cx="574549" cy="16304"/>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9" name="直线箭头连接符 38">
            <a:extLst>
              <a:ext uri="{FF2B5EF4-FFF2-40B4-BE49-F238E27FC236}">
                <a16:creationId xmlns:a16="http://schemas.microsoft.com/office/drawing/2014/main" id="{825BF156-4A8E-AB44-BBE9-393C6F7F729E}"/>
              </a:ext>
            </a:extLst>
          </p:cNvPr>
          <p:cNvCxnSpPr>
            <a:endCxn id="24" idx="1"/>
          </p:cNvCxnSpPr>
          <p:nvPr/>
        </p:nvCxnSpPr>
        <p:spPr>
          <a:xfrm>
            <a:off x="5044110" y="4204736"/>
            <a:ext cx="550778" cy="73806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1" name="直线箭头连接符 40">
            <a:extLst>
              <a:ext uri="{FF2B5EF4-FFF2-40B4-BE49-F238E27FC236}">
                <a16:creationId xmlns:a16="http://schemas.microsoft.com/office/drawing/2014/main" id="{0DEE0A4A-329D-044C-B283-572257D61146}"/>
              </a:ext>
            </a:extLst>
          </p:cNvPr>
          <p:cNvCxnSpPr/>
          <p:nvPr/>
        </p:nvCxnSpPr>
        <p:spPr>
          <a:xfrm>
            <a:off x="5044110" y="4204736"/>
            <a:ext cx="544227" cy="1492425"/>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3" name="直线箭头连接符 42">
            <a:extLst>
              <a:ext uri="{FF2B5EF4-FFF2-40B4-BE49-F238E27FC236}">
                <a16:creationId xmlns:a16="http://schemas.microsoft.com/office/drawing/2014/main" id="{4CADB226-A1DA-4245-8617-F5BB67DA70C8}"/>
              </a:ext>
            </a:extLst>
          </p:cNvPr>
          <p:cNvCxnSpPr>
            <a:endCxn id="19" idx="1"/>
          </p:cNvCxnSpPr>
          <p:nvPr/>
        </p:nvCxnSpPr>
        <p:spPr>
          <a:xfrm>
            <a:off x="6819254" y="2676871"/>
            <a:ext cx="281626" cy="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5" name="直线箭头连接符 44">
            <a:extLst>
              <a:ext uri="{FF2B5EF4-FFF2-40B4-BE49-F238E27FC236}">
                <a16:creationId xmlns:a16="http://schemas.microsoft.com/office/drawing/2014/main" id="{A1EE4F33-0716-1D46-9512-05CB7300640B}"/>
              </a:ext>
            </a:extLst>
          </p:cNvPr>
          <p:cNvCxnSpPr>
            <a:endCxn id="21" idx="1"/>
          </p:cNvCxnSpPr>
          <p:nvPr/>
        </p:nvCxnSpPr>
        <p:spPr>
          <a:xfrm>
            <a:off x="6819254" y="3431236"/>
            <a:ext cx="281626" cy="283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7" name="直线箭头连接符 46">
            <a:extLst>
              <a:ext uri="{FF2B5EF4-FFF2-40B4-BE49-F238E27FC236}">
                <a16:creationId xmlns:a16="http://schemas.microsoft.com/office/drawing/2014/main" id="{CABFA7FD-7FE8-3246-91F6-6403D668751C}"/>
              </a:ext>
            </a:extLst>
          </p:cNvPr>
          <p:cNvCxnSpPr>
            <a:stCxn id="22" idx="3"/>
            <a:endCxn id="23" idx="1"/>
          </p:cNvCxnSpPr>
          <p:nvPr/>
        </p:nvCxnSpPr>
        <p:spPr>
          <a:xfrm>
            <a:off x="6812703" y="4188432"/>
            <a:ext cx="281626"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9" name="直线箭头连接符 48">
            <a:extLst>
              <a:ext uri="{FF2B5EF4-FFF2-40B4-BE49-F238E27FC236}">
                <a16:creationId xmlns:a16="http://schemas.microsoft.com/office/drawing/2014/main" id="{D1AA8E28-F6AC-D943-B1D1-391435939754}"/>
              </a:ext>
            </a:extLst>
          </p:cNvPr>
          <p:cNvCxnSpPr>
            <a:stCxn id="24" idx="3"/>
            <a:endCxn id="25" idx="1"/>
          </p:cNvCxnSpPr>
          <p:nvPr/>
        </p:nvCxnSpPr>
        <p:spPr>
          <a:xfrm>
            <a:off x="6819254" y="4942797"/>
            <a:ext cx="281626"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1" name="直线箭头连接符 50">
            <a:extLst>
              <a:ext uri="{FF2B5EF4-FFF2-40B4-BE49-F238E27FC236}">
                <a16:creationId xmlns:a16="http://schemas.microsoft.com/office/drawing/2014/main" id="{86D3BE46-F277-964D-867F-E2EC5EC2381E}"/>
              </a:ext>
            </a:extLst>
          </p:cNvPr>
          <p:cNvCxnSpPr/>
          <p:nvPr/>
        </p:nvCxnSpPr>
        <p:spPr>
          <a:xfrm>
            <a:off x="6819254" y="5697161"/>
            <a:ext cx="275075"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3" name="直线箭头连接符 52">
            <a:extLst>
              <a:ext uri="{FF2B5EF4-FFF2-40B4-BE49-F238E27FC236}">
                <a16:creationId xmlns:a16="http://schemas.microsoft.com/office/drawing/2014/main" id="{386F2224-4EB2-4A48-A9C4-27A354E0A9B6}"/>
              </a:ext>
            </a:extLst>
          </p:cNvPr>
          <p:cNvCxnSpPr>
            <a:endCxn id="28" idx="1"/>
          </p:cNvCxnSpPr>
          <p:nvPr/>
        </p:nvCxnSpPr>
        <p:spPr>
          <a:xfrm>
            <a:off x="8325246" y="2676871"/>
            <a:ext cx="486164" cy="151156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7" name="直线箭头连接符 56">
            <a:extLst>
              <a:ext uri="{FF2B5EF4-FFF2-40B4-BE49-F238E27FC236}">
                <a16:creationId xmlns:a16="http://schemas.microsoft.com/office/drawing/2014/main" id="{93FF38A7-646D-0442-AF1F-803D998CAF1A}"/>
              </a:ext>
            </a:extLst>
          </p:cNvPr>
          <p:cNvCxnSpPr>
            <a:stCxn id="21" idx="3"/>
            <a:endCxn id="28" idx="1"/>
          </p:cNvCxnSpPr>
          <p:nvPr/>
        </p:nvCxnSpPr>
        <p:spPr>
          <a:xfrm>
            <a:off x="8325246" y="3434067"/>
            <a:ext cx="486164" cy="754364"/>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9" name="直线箭头连接符 58">
            <a:extLst>
              <a:ext uri="{FF2B5EF4-FFF2-40B4-BE49-F238E27FC236}">
                <a16:creationId xmlns:a16="http://schemas.microsoft.com/office/drawing/2014/main" id="{C83D51F4-768B-B345-912A-41FC1432EA66}"/>
              </a:ext>
            </a:extLst>
          </p:cNvPr>
          <p:cNvCxnSpPr>
            <a:stCxn id="23" idx="3"/>
          </p:cNvCxnSpPr>
          <p:nvPr/>
        </p:nvCxnSpPr>
        <p:spPr>
          <a:xfrm>
            <a:off x="8318695" y="4188432"/>
            <a:ext cx="489485" cy="8152"/>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1" name="直线箭头连接符 60">
            <a:extLst>
              <a:ext uri="{FF2B5EF4-FFF2-40B4-BE49-F238E27FC236}">
                <a16:creationId xmlns:a16="http://schemas.microsoft.com/office/drawing/2014/main" id="{9B7CA238-0833-FD48-87DC-A1C3A7727BDA}"/>
              </a:ext>
            </a:extLst>
          </p:cNvPr>
          <p:cNvCxnSpPr>
            <a:stCxn id="25" idx="3"/>
          </p:cNvCxnSpPr>
          <p:nvPr/>
        </p:nvCxnSpPr>
        <p:spPr>
          <a:xfrm flipV="1">
            <a:off x="8325246" y="4204736"/>
            <a:ext cx="479613" cy="73806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3" name="直线箭头连接符 62">
            <a:extLst>
              <a:ext uri="{FF2B5EF4-FFF2-40B4-BE49-F238E27FC236}">
                <a16:creationId xmlns:a16="http://schemas.microsoft.com/office/drawing/2014/main" id="{619E4DC3-0812-E54B-8F5A-09804B6A30B9}"/>
              </a:ext>
            </a:extLst>
          </p:cNvPr>
          <p:cNvCxnSpPr>
            <a:stCxn id="27" idx="3"/>
            <a:endCxn id="28" idx="1"/>
          </p:cNvCxnSpPr>
          <p:nvPr/>
        </p:nvCxnSpPr>
        <p:spPr>
          <a:xfrm flipV="1">
            <a:off x="8325246" y="4188431"/>
            <a:ext cx="486164" cy="150873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49" name="直线箭头连接符 2048">
            <a:extLst>
              <a:ext uri="{FF2B5EF4-FFF2-40B4-BE49-F238E27FC236}">
                <a16:creationId xmlns:a16="http://schemas.microsoft.com/office/drawing/2014/main" id="{779B2E7B-03EB-ED4E-A23D-888411D74A1D}"/>
              </a:ext>
            </a:extLst>
          </p:cNvPr>
          <p:cNvCxnSpPr>
            <a:endCxn id="29" idx="1"/>
          </p:cNvCxnSpPr>
          <p:nvPr/>
        </p:nvCxnSpPr>
        <p:spPr>
          <a:xfrm flipV="1">
            <a:off x="10045648" y="4188430"/>
            <a:ext cx="479613" cy="8154"/>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570311511"/>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11781</TotalTime>
  <Words>1741</Words>
  <Application>Microsoft Office PowerPoint</Application>
  <PresentationFormat>自定义</PresentationFormat>
  <Paragraphs>219</Paragraphs>
  <Slides>18</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18</vt:i4>
      </vt:variant>
    </vt:vector>
  </HeadingPairs>
  <TitlesOfParts>
    <vt:vector size="27" baseType="lpstr">
      <vt:lpstr>FangSong</vt:lpstr>
      <vt:lpstr>Helvetica Neue</vt:lpstr>
      <vt:lpstr>Helvetica Neue Medium</vt:lpstr>
      <vt:lpstr>宋体</vt:lpstr>
      <vt:lpstr>宋体</vt:lpstr>
      <vt:lpstr>微软雅黑</vt:lpstr>
      <vt:lpstr>Impact</vt:lpstr>
      <vt:lpstr>White</vt:lpstr>
      <vt:lpstr>Image</vt:lpstr>
      <vt:lpstr>猫品种分类器的设计与实现</vt:lpstr>
      <vt:lpstr>物体检测网络的训练</vt:lpstr>
      <vt:lpstr>物体检测网络的训练</vt:lpstr>
      <vt:lpstr>物体检测网络的训练</vt:lpstr>
      <vt:lpstr>分割网络的训练</vt:lpstr>
      <vt:lpstr>数据增强</vt:lpstr>
      <vt:lpstr>数据增强</vt:lpstr>
      <vt:lpstr>分类器的构建</vt:lpstr>
      <vt:lpstr>分类器的构建</vt:lpstr>
      <vt:lpstr>分类器的构建</vt:lpstr>
      <vt:lpstr>分类器的构建</vt:lpstr>
      <vt:lpstr>分类器的构建</vt:lpstr>
      <vt:lpstr>分类器的构建</vt:lpstr>
      <vt:lpstr>分类器的构建</vt:lpstr>
      <vt:lpstr>UI</vt:lpstr>
      <vt:lpstr>UI</vt:lpstr>
      <vt:lpstr>UI</vt:lpstr>
      <vt:lpstr>总结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Dingsheng Luo</dc:creator>
  <cp:lastModifiedBy>熊 伟民</cp:lastModifiedBy>
  <cp:revision>310</cp:revision>
  <dcterms:modified xsi:type="dcterms:W3CDTF">2021-06-08T03:58:35Z</dcterms:modified>
</cp:coreProperties>
</file>